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58" r:id="rId5"/>
    <p:sldId id="285" r:id="rId6"/>
    <p:sldId id="259" r:id="rId7"/>
    <p:sldId id="286" r:id="rId8"/>
    <p:sldId id="263" r:id="rId9"/>
    <p:sldId id="265" r:id="rId10"/>
    <p:sldId id="270" r:id="rId11"/>
    <p:sldId id="287" r:id="rId12"/>
    <p:sldId id="288" r:id="rId13"/>
    <p:sldId id="289" r:id="rId14"/>
    <p:sldId id="260" r:id="rId15"/>
    <p:sldId id="275" r:id="rId16"/>
    <p:sldId id="274" r:id="rId17"/>
    <p:sldId id="290" r:id="rId18"/>
    <p:sldId id="291" r:id="rId19"/>
    <p:sldId id="292" r:id="rId20"/>
    <p:sldId id="264" r:id="rId21"/>
    <p:sldId id="266" r:id="rId22"/>
    <p:sldId id="293" r:id="rId23"/>
    <p:sldId id="294" r:id="rId24"/>
    <p:sldId id="278" r:id="rId25"/>
    <p:sldId id="26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BED"/>
    <a:srgbClr val="E6E6E6"/>
    <a:srgbClr val="EBEDEE"/>
    <a:srgbClr val="E9E9E9"/>
    <a:srgbClr val="E4E3E1"/>
    <a:srgbClr val="E6E4E5"/>
    <a:srgbClr val="D1D1CF"/>
    <a:srgbClr val="DEDEE0"/>
    <a:srgbClr val="E1E1E2"/>
    <a:srgbClr val="E8E2E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37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2795258" y="4442304"/>
            <a:ext cx="660148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6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 자동차</a:t>
            </a:r>
            <a:endParaRPr lang="en-US" altLang="ko-KR" sz="66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6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서비스</a:t>
            </a:r>
            <a:endParaRPr lang="ko-KR" altLang="en-US" sz="6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1026" name="Picture 2" descr="자율주행차, 인공지능에게 길을 묻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489" y="-197909"/>
            <a:ext cx="6713022" cy="50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595135" y="356260"/>
            <a:ext cx="1223158" cy="688769"/>
          </a:xfrm>
          <a:prstGeom prst="roundRect">
            <a:avLst>
              <a:gd name="adj" fmla="val 384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lang="ko-KR" altLang="en-US" sz="32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45">
        <p:fade/>
      </p:transition>
    </mc:Choice>
    <mc:Fallback xmlns="">
      <p:transition spd="med" advTm="13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62167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핵심 서비스 </a:t>
            </a:r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주차공간 예약 시스템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4400" spc="-300" dirty="0">
              <a:solidFill>
                <a:schemeClr val="accent4"/>
              </a:solidFill>
            </a:endParaRPr>
          </a:p>
        </p:txBody>
      </p:sp>
      <p:grpSp>
        <p:nvGrpSpPr>
          <p:cNvPr id="32" name="Group 3"/>
          <p:cNvGrpSpPr/>
          <p:nvPr/>
        </p:nvGrpSpPr>
        <p:grpSpPr>
          <a:xfrm>
            <a:off x="583709" y="1343025"/>
            <a:ext cx="4953000" cy="5088273"/>
            <a:chOff x="0" y="0"/>
            <a:chExt cx="1225595" cy="994504"/>
          </a:xfrm>
          <a:blipFill>
            <a:blip r:embed="rId2"/>
            <a:stretch>
              <a:fillRect/>
            </a:stretch>
          </a:blipFill>
        </p:grpSpPr>
        <p:sp>
          <p:nvSpPr>
            <p:cNvPr id="33" name="Freeform 4"/>
            <p:cNvSpPr/>
            <p:nvPr/>
          </p:nvSpPr>
          <p:spPr>
            <a:xfrm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0" y="0"/>
                  </a:moveTo>
                  <a:lnTo>
                    <a:pt x="1225595" y="0"/>
                  </a:lnTo>
                  <a:lnTo>
                    <a:pt x="1225595" y="994504"/>
                  </a:lnTo>
                  <a:lnTo>
                    <a:pt x="0" y="994504"/>
                  </a:lnTo>
                  <a:close/>
                </a:path>
              </a:pathLst>
            </a:custGeom>
            <a:grpFill/>
          </p:spPr>
        </p:sp>
      </p:grpSp>
      <p:sp>
        <p:nvSpPr>
          <p:cNvPr id="34" name="TextBox 7"/>
          <p:cNvSpPr txBox="1"/>
          <p:nvPr/>
        </p:nvSpPr>
        <p:spPr>
          <a:xfrm>
            <a:off x="5790709" y="1761755"/>
            <a:ext cx="698309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주차공간 예약 시스템은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빈 주차 구역을 실시간 </a:t>
            </a:r>
            <a:r>
              <a:rPr lang="ko-KR" altLang="en-US" sz="16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안내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제공하여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600" dirty="0" smtClean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520"/>
              </a:lnSpc>
            </a:pP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시간을 절약하고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운전자는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 스트레스를 </a:t>
            </a:r>
            <a:r>
              <a:rPr lang="ko-KR" altLang="en-US" sz="16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감소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할 수 있습니다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35" name="TextBox 8"/>
          <p:cNvSpPr txBox="1"/>
          <p:nvPr/>
        </p:nvSpPr>
        <p:spPr>
          <a:xfrm>
            <a:off x="5790709" y="1343025"/>
            <a:ext cx="4391516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000" b="1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 Bold"/>
                <a:sym typeface="Source Han Sans KR Bold"/>
              </a:rPr>
              <a:t>- </a:t>
            </a:r>
            <a:r>
              <a:rPr lang="ko-KR" altLang="en-US" sz="2000" b="1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 Bold"/>
                <a:sym typeface="Source Han Sans KR Bold"/>
              </a:rPr>
              <a:t>주차공간 예약 시스템 </a:t>
            </a:r>
            <a:r>
              <a:rPr lang="en-US" altLang="ko-KR" sz="2000" b="1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 Bold"/>
                <a:sym typeface="Source Han Sans KR Bold"/>
              </a:rPr>
              <a:t>-</a:t>
            </a:r>
            <a:endParaRPr lang="en-US" sz="2000" b="1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36" name="TextBox 9"/>
          <p:cNvSpPr txBox="1"/>
          <p:nvPr/>
        </p:nvSpPr>
        <p:spPr>
          <a:xfrm>
            <a:off x="5790709" y="3399827"/>
            <a:ext cx="456195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1. </a:t>
            </a: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시간 절약 및 </a:t>
            </a:r>
            <a:r>
              <a:rPr lang="ko-KR" altLang="en-US" sz="18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편의성 향상</a:t>
            </a:r>
            <a:endParaRPr lang="en-US" altLang="ko-KR" sz="1800" dirty="0" smtClean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2.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실시간 주차 정보 확인가능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3. </a:t>
            </a: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차량 위치 </a:t>
            </a:r>
            <a:r>
              <a:rPr lang="ko-KR" altLang="en-US" sz="1800" dirty="0" err="1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추적가능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5790709" y="5037899"/>
            <a:ext cx="536183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1. </a:t>
            </a:r>
            <a:r>
              <a:rPr lang="ko-KR" altLang="en-US" sz="1800" dirty="0" err="1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부정주차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&amp;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정보오류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 가능성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  <a:p>
            <a:pPr>
              <a:lnSpc>
                <a:spcPts val="2520"/>
              </a:lnSpc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2.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비숙련자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 시 진입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장벽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520"/>
              </a:lnSpc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3. </a:t>
            </a:r>
            <a:r>
              <a:rPr lang="ko-KR" altLang="en-US" sz="1800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주차공간 부족에 대한 근본적 해결 한계성</a:t>
            </a:r>
            <a:endParaRPr lang="en-US" sz="1800"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790709" y="2993779"/>
            <a:ext cx="657716" cy="1757464"/>
            <a:chOff x="5790709" y="2993779"/>
            <a:chExt cx="657716" cy="1757464"/>
          </a:xfrm>
        </p:grpSpPr>
        <p:sp>
          <p:nvSpPr>
            <p:cNvPr id="39" name="TextBox 10"/>
            <p:cNvSpPr txBox="1"/>
            <p:nvPr/>
          </p:nvSpPr>
          <p:spPr>
            <a:xfrm>
              <a:off x="5790709" y="2993779"/>
              <a:ext cx="657716" cy="2796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ko-KR" altLang="en-US" b="1" dirty="0" smtClean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Source Han Sans KR Bold"/>
                  <a:sym typeface="Source Han Sans KR Bold"/>
                </a:rPr>
                <a:t>장점</a:t>
              </a:r>
              <a:endParaRPr lang="en-US" sz="18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40" name="TextBox 18"/>
            <p:cNvSpPr txBox="1"/>
            <p:nvPr/>
          </p:nvSpPr>
          <p:spPr>
            <a:xfrm>
              <a:off x="5790709" y="4471551"/>
              <a:ext cx="630957" cy="27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ko-KR" altLang="en-US" b="1" dirty="0" smtClean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Source Han Sans KR Bold"/>
                  <a:sym typeface="Source Han Sans KR Bold"/>
                </a:rPr>
                <a:t>단점</a:t>
              </a:r>
              <a:endParaRPr lang="en-US" sz="18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 Bold"/>
                <a:sym typeface="Source Han Sans KR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87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378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핵심 서비스 </a:t>
            </a:r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차선변경 시스템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grpSp>
        <p:nvGrpSpPr>
          <p:cNvPr id="32" name="Group 3"/>
          <p:cNvGrpSpPr/>
          <p:nvPr/>
        </p:nvGrpSpPr>
        <p:grpSpPr>
          <a:xfrm>
            <a:off x="583709" y="1343025"/>
            <a:ext cx="4953000" cy="5088273"/>
            <a:chOff x="0" y="0"/>
            <a:chExt cx="1225595" cy="994504"/>
          </a:xfrm>
          <a:blipFill>
            <a:blip r:embed="rId2"/>
            <a:stretch>
              <a:fillRect/>
            </a:stretch>
          </a:blipFill>
        </p:grpSpPr>
        <p:sp>
          <p:nvSpPr>
            <p:cNvPr id="33" name="Freeform 4"/>
            <p:cNvSpPr/>
            <p:nvPr/>
          </p:nvSpPr>
          <p:spPr>
            <a:xfrm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0" y="0"/>
                  </a:moveTo>
                  <a:lnTo>
                    <a:pt x="1225595" y="0"/>
                  </a:lnTo>
                  <a:lnTo>
                    <a:pt x="1225595" y="994504"/>
                  </a:lnTo>
                  <a:lnTo>
                    <a:pt x="0" y="994504"/>
                  </a:lnTo>
                  <a:close/>
                </a:path>
              </a:pathLst>
            </a:custGeom>
            <a:grpFill/>
          </p:spPr>
        </p:sp>
      </p:grpSp>
      <p:sp>
        <p:nvSpPr>
          <p:cNvPr id="34" name="TextBox 7"/>
          <p:cNvSpPr txBox="1"/>
          <p:nvPr/>
        </p:nvSpPr>
        <p:spPr>
          <a:xfrm>
            <a:off x="5790709" y="1761755"/>
            <a:ext cx="698309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차선변경 시스템은 차량의 센서를 활용해 주행 중 차선 변경에 대해서</a:t>
            </a:r>
            <a:endParaRPr lang="en-US" altLang="ko-KR" sz="1600" dirty="0" smtClean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520"/>
              </a:lnSpc>
            </a:pP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안전성을 검토하고 운전자에게 알림을 제공하는 서비스입니다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.</a:t>
            </a:r>
          </a:p>
          <a:p>
            <a:pPr>
              <a:lnSpc>
                <a:spcPts val="2520"/>
              </a:lnSpc>
            </a:pP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사각지대의 </a:t>
            </a:r>
            <a:r>
              <a:rPr lang="ko-KR" altLang="en-US" sz="16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사고 발생위험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을 줄이고 </a:t>
            </a:r>
            <a:r>
              <a:rPr lang="ko-KR" altLang="en-US" sz="16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안전한 운행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이 가능합니다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.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35" name="TextBox 8"/>
          <p:cNvSpPr txBox="1"/>
          <p:nvPr/>
        </p:nvSpPr>
        <p:spPr>
          <a:xfrm>
            <a:off x="5790709" y="1343025"/>
            <a:ext cx="4391516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000" b="1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 Bold"/>
                <a:sym typeface="Source Han Sans KR Bold"/>
              </a:rPr>
              <a:t>- </a:t>
            </a:r>
            <a:r>
              <a:rPr lang="ko-KR" altLang="en-US" sz="2000" b="1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 Bold"/>
                <a:sym typeface="Source Han Sans KR Bold"/>
              </a:rPr>
              <a:t>차선변경 시스템 </a:t>
            </a:r>
            <a:r>
              <a:rPr lang="en-US" altLang="ko-KR" sz="2000" b="1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 Bold"/>
                <a:sym typeface="Source Han Sans KR Bold"/>
              </a:rPr>
              <a:t>-</a:t>
            </a:r>
            <a:endParaRPr lang="en-US" sz="2000" b="1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36" name="TextBox 9"/>
          <p:cNvSpPr txBox="1"/>
          <p:nvPr/>
        </p:nvSpPr>
        <p:spPr>
          <a:xfrm>
            <a:off x="5790709" y="3399827"/>
            <a:ext cx="456195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1. </a:t>
            </a: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장거리 운전자의 </a:t>
            </a:r>
            <a:r>
              <a:rPr lang="ko-KR" altLang="en-US" sz="1800" dirty="0" err="1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피로감소</a:t>
            </a:r>
            <a:r>
              <a:rPr lang="ko-KR" altLang="en-US" sz="18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 효과</a:t>
            </a:r>
            <a:endParaRPr lang="en-US" altLang="ko-KR" sz="1800" dirty="0" smtClean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2.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센서를 활용하여 사고를 미연에 방지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3. </a:t>
            </a: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잘못된 차선 변경 진입을 방지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5790709" y="5037899"/>
            <a:ext cx="536183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1. </a:t>
            </a: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교통 정체 시 성능에 대한 제한</a:t>
            </a:r>
            <a:endParaRPr lang="en-US" altLang="ko-KR" sz="1800" dirty="0" smtClean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2.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차선변경 경험 감소로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,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장기적 판단력 저하 예상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3. </a:t>
            </a:r>
            <a:r>
              <a:rPr lang="ko-KR" altLang="en-US" sz="1800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실시간 서비스 정확도에 대한 오차 존재</a:t>
            </a:r>
            <a:endParaRPr lang="en-US" sz="1800"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790709" y="2993779"/>
            <a:ext cx="657716" cy="1757464"/>
            <a:chOff x="5790709" y="2993779"/>
            <a:chExt cx="657716" cy="1757464"/>
          </a:xfrm>
        </p:grpSpPr>
        <p:sp>
          <p:nvSpPr>
            <p:cNvPr id="39" name="TextBox 10"/>
            <p:cNvSpPr txBox="1"/>
            <p:nvPr/>
          </p:nvSpPr>
          <p:spPr>
            <a:xfrm>
              <a:off x="5790709" y="2993779"/>
              <a:ext cx="657716" cy="2796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ko-KR" altLang="en-US" b="1" dirty="0" smtClean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Source Han Sans KR Bold"/>
                  <a:sym typeface="Source Han Sans KR Bold"/>
                </a:rPr>
                <a:t>장점</a:t>
              </a:r>
              <a:endParaRPr lang="en-US" sz="18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40" name="TextBox 18"/>
            <p:cNvSpPr txBox="1"/>
            <p:nvPr/>
          </p:nvSpPr>
          <p:spPr>
            <a:xfrm>
              <a:off x="5790709" y="4471551"/>
              <a:ext cx="630957" cy="27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ko-KR" altLang="en-US" b="1" dirty="0" smtClean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Source Han Sans KR Bold"/>
                  <a:sym typeface="Source Han Sans KR Bold"/>
                </a:rPr>
                <a:t>단점</a:t>
              </a:r>
              <a:endParaRPr lang="en-US" sz="18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15" name="Group 3"/>
          <p:cNvGrpSpPr/>
          <p:nvPr/>
        </p:nvGrpSpPr>
        <p:grpSpPr>
          <a:xfrm>
            <a:off x="583710" y="1343025"/>
            <a:ext cx="4953000" cy="5088273"/>
            <a:chOff x="0" y="0"/>
            <a:chExt cx="1225595" cy="994504"/>
          </a:xfrm>
          <a:blipFill>
            <a:blip r:embed="rId3"/>
            <a:stretch>
              <a:fillRect/>
            </a:stretch>
          </a:blipFill>
        </p:grpSpPr>
        <p:sp>
          <p:nvSpPr>
            <p:cNvPr id="16" name="Freeform 4"/>
            <p:cNvSpPr/>
            <p:nvPr/>
          </p:nvSpPr>
          <p:spPr>
            <a:xfrm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0" y="0"/>
                  </a:moveTo>
                  <a:lnTo>
                    <a:pt x="1225595" y="0"/>
                  </a:lnTo>
                  <a:lnTo>
                    <a:pt x="1225595" y="994504"/>
                  </a:lnTo>
                  <a:lnTo>
                    <a:pt x="0" y="994504"/>
                  </a:ln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111050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378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핵심 서비스 </a:t>
            </a:r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자동주차 시스템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grpSp>
        <p:nvGrpSpPr>
          <p:cNvPr id="32" name="Group 3"/>
          <p:cNvGrpSpPr/>
          <p:nvPr/>
        </p:nvGrpSpPr>
        <p:grpSpPr>
          <a:xfrm>
            <a:off x="583709" y="1343025"/>
            <a:ext cx="4953000" cy="5088273"/>
            <a:chOff x="0" y="0"/>
            <a:chExt cx="1225595" cy="994504"/>
          </a:xfrm>
          <a:blipFill>
            <a:blip r:embed="rId2"/>
            <a:stretch>
              <a:fillRect/>
            </a:stretch>
          </a:blipFill>
        </p:grpSpPr>
        <p:sp>
          <p:nvSpPr>
            <p:cNvPr id="33" name="Freeform 4"/>
            <p:cNvSpPr/>
            <p:nvPr/>
          </p:nvSpPr>
          <p:spPr>
            <a:xfrm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0" y="0"/>
                  </a:moveTo>
                  <a:lnTo>
                    <a:pt x="1225595" y="0"/>
                  </a:lnTo>
                  <a:lnTo>
                    <a:pt x="1225595" y="994504"/>
                  </a:lnTo>
                  <a:lnTo>
                    <a:pt x="0" y="994504"/>
                  </a:lnTo>
                  <a:close/>
                </a:path>
              </a:pathLst>
            </a:custGeom>
            <a:grpFill/>
          </p:spPr>
        </p:sp>
      </p:grpSp>
      <p:sp>
        <p:nvSpPr>
          <p:cNvPr id="34" name="TextBox 7"/>
          <p:cNvSpPr txBox="1"/>
          <p:nvPr/>
        </p:nvSpPr>
        <p:spPr>
          <a:xfrm>
            <a:off x="5790709" y="1761755"/>
            <a:ext cx="698309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자동차의 센서를 활용하여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스스로 주차공간을 탐지하고 주차를 </a:t>
            </a:r>
            <a:endParaRPr lang="en-US" altLang="ko-KR" sz="1600" dirty="0" smtClean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520"/>
              </a:lnSpc>
            </a:pP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자동으로 실행하는 기술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. </a:t>
            </a:r>
            <a:r>
              <a:rPr lang="ko-KR" altLang="en-US" sz="16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운전자의 개입을 최소화 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하여 편의성과</a:t>
            </a:r>
            <a:endParaRPr lang="en-US" altLang="ko-KR" sz="1600" dirty="0" smtClean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  <a:p>
            <a:pPr>
              <a:lnSpc>
                <a:spcPts val="2520"/>
              </a:lnSpc>
            </a:pP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안전성을 확보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35" name="TextBox 8"/>
          <p:cNvSpPr txBox="1"/>
          <p:nvPr/>
        </p:nvSpPr>
        <p:spPr>
          <a:xfrm>
            <a:off x="5790709" y="1343025"/>
            <a:ext cx="4391516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000" b="1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 Bold"/>
                <a:sym typeface="Source Han Sans KR Bold"/>
              </a:rPr>
              <a:t>- </a:t>
            </a:r>
            <a:r>
              <a:rPr lang="ko-KR" altLang="en-US" sz="2000" b="1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 Bold"/>
                <a:sym typeface="Source Han Sans KR Bold"/>
              </a:rPr>
              <a:t>자동주차 시스템 </a:t>
            </a:r>
            <a:r>
              <a:rPr lang="en-US" altLang="ko-KR" sz="2000" b="1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 Bold"/>
                <a:sym typeface="Source Han Sans KR Bold"/>
              </a:rPr>
              <a:t>-</a:t>
            </a:r>
            <a:endParaRPr lang="en-US" sz="2000" b="1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36" name="TextBox 9"/>
          <p:cNvSpPr txBox="1"/>
          <p:nvPr/>
        </p:nvSpPr>
        <p:spPr>
          <a:xfrm>
            <a:off x="5790709" y="3399827"/>
            <a:ext cx="456195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1.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공간대비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 </a:t>
            </a: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효율적 주차가 가능</a:t>
            </a:r>
            <a:endParaRPr lang="en-US" altLang="ko-KR" sz="1800" dirty="0" smtClean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2.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주차 </a:t>
            </a:r>
            <a:r>
              <a:rPr lang="ko-KR" altLang="en-US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스트레스 감소효과</a:t>
            </a:r>
            <a:endParaRPr lang="en-US" altLang="ko-KR" dirty="0" smtClean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3.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초보운전</a:t>
            </a: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 접촉사고 방지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5790709" y="5037899"/>
            <a:ext cx="536183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1. </a:t>
            </a: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초기 센서 개발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&amp;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설치비용에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 대한 부담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2.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유지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/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보수에 대한 비용 증가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3. </a:t>
            </a: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사고발생에 대한 </a:t>
            </a:r>
            <a:r>
              <a:rPr lang="ko-KR" altLang="en-US" sz="1800" dirty="0" err="1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법적책임</a:t>
            </a:r>
            <a:r>
              <a:rPr lang="ko-KR" altLang="en-US" sz="1800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 불확실성</a:t>
            </a:r>
            <a:endParaRPr lang="en-US" sz="1800"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790709" y="2993779"/>
            <a:ext cx="657716" cy="1757464"/>
            <a:chOff x="5790709" y="2993779"/>
            <a:chExt cx="657716" cy="1757464"/>
          </a:xfrm>
        </p:grpSpPr>
        <p:sp>
          <p:nvSpPr>
            <p:cNvPr id="39" name="TextBox 10"/>
            <p:cNvSpPr txBox="1"/>
            <p:nvPr/>
          </p:nvSpPr>
          <p:spPr>
            <a:xfrm>
              <a:off x="5790709" y="2993779"/>
              <a:ext cx="657716" cy="2796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ko-KR" altLang="en-US" b="1" dirty="0" smtClean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Source Han Sans KR Bold"/>
                  <a:sym typeface="Source Han Sans KR Bold"/>
                </a:rPr>
                <a:t>장점</a:t>
              </a:r>
              <a:endParaRPr lang="en-US" sz="18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40" name="TextBox 18"/>
            <p:cNvSpPr txBox="1"/>
            <p:nvPr/>
          </p:nvSpPr>
          <p:spPr>
            <a:xfrm>
              <a:off x="5790709" y="4471551"/>
              <a:ext cx="630957" cy="27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ko-KR" altLang="en-US" b="1" dirty="0" smtClean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Source Han Sans KR Bold"/>
                  <a:sym typeface="Source Han Sans KR Bold"/>
                </a:rPr>
                <a:t>단점</a:t>
              </a:r>
              <a:endParaRPr lang="en-US" sz="18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15" name="Group 3"/>
          <p:cNvGrpSpPr/>
          <p:nvPr/>
        </p:nvGrpSpPr>
        <p:grpSpPr>
          <a:xfrm>
            <a:off x="583710" y="1343025"/>
            <a:ext cx="4953000" cy="5088273"/>
            <a:chOff x="0" y="0"/>
            <a:chExt cx="1225595" cy="994504"/>
          </a:xfrm>
          <a:blipFill>
            <a:blip r:embed="rId3"/>
            <a:stretch>
              <a:fillRect/>
            </a:stretch>
          </a:blipFill>
        </p:grpSpPr>
        <p:sp>
          <p:nvSpPr>
            <p:cNvPr id="16" name="Freeform 4"/>
            <p:cNvSpPr/>
            <p:nvPr/>
          </p:nvSpPr>
          <p:spPr>
            <a:xfrm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0" y="0"/>
                  </a:moveTo>
                  <a:lnTo>
                    <a:pt x="1225595" y="0"/>
                  </a:lnTo>
                  <a:lnTo>
                    <a:pt x="1225595" y="994504"/>
                  </a:lnTo>
                  <a:lnTo>
                    <a:pt x="0" y="994504"/>
                  </a:ln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339930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917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핵심 서비스 </a:t>
            </a:r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&amp; AI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기반 위치 시스템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4400" spc="-300" dirty="0">
              <a:solidFill>
                <a:schemeClr val="accent4"/>
              </a:solidFill>
            </a:endParaRPr>
          </a:p>
        </p:txBody>
      </p:sp>
      <p:grpSp>
        <p:nvGrpSpPr>
          <p:cNvPr id="32" name="Group 3"/>
          <p:cNvGrpSpPr/>
          <p:nvPr/>
        </p:nvGrpSpPr>
        <p:grpSpPr>
          <a:xfrm>
            <a:off x="583709" y="1343025"/>
            <a:ext cx="4953000" cy="5088273"/>
            <a:chOff x="0" y="0"/>
            <a:chExt cx="1225595" cy="994504"/>
          </a:xfrm>
          <a:blipFill>
            <a:blip r:embed="rId2"/>
            <a:stretch>
              <a:fillRect/>
            </a:stretch>
          </a:blipFill>
        </p:grpSpPr>
        <p:sp>
          <p:nvSpPr>
            <p:cNvPr id="33" name="Freeform 4"/>
            <p:cNvSpPr/>
            <p:nvPr/>
          </p:nvSpPr>
          <p:spPr>
            <a:xfrm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0" y="0"/>
                  </a:moveTo>
                  <a:lnTo>
                    <a:pt x="1225595" y="0"/>
                  </a:lnTo>
                  <a:lnTo>
                    <a:pt x="1225595" y="994504"/>
                  </a:lnTo>
                  <a:lnTo>
                    <a:pt x="0" y="994504"/>
                  </a:lnTo>
                  <a:close/>
                </a:path>
              </a:pathLst>
            </a:custGeom>
            <a:grpFill/>
          </p:spPr>
        </p:sp>
      </p:grpSp>
      <p:sp>
        <p:nvSpPr>
          <p:cNvPr id="34" name="TextBox 7"/>
          <p:cNvSpPr txBox="1"/>
          <p:nvPr/>
        </p:nvSpPr>
        <p:spPr>
          <a:xfrm>
            <a:off x="5790709" y="1761755"/>
            <a:ext cx="698309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Source Han Sans KR"/>
              </a:rPr>
              <a:t>인공지능을 활용하여 실시간 위치 추적과 정확한 경로 안내를 통해</a:t>
            </a:r>
            <a:endParaRPr lang="en-US" altLang="ko-KR" sz="1600" dirty="0" smtClean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Source Han Sans KR"/>
            </a:endParaRPr>
          </a:p>
          <a:p>
            <a:pPr>
              <a:lnSpc>
                <a:spcPts val="2520"/>
              </a:lnSpc>
            </a:pPr>
            <a:r>
              <a:rPr lang="ko-KR" altLang="en-US" sz="16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사용자의 맞춤형 정보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를 제공합니다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. 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알고리즘을 통해 패턴을 분석해</a:t>
            </a:r>
            <a:endParaRPr lang="en-US" altLang="ko-KR" sz="1600" dirty="0" smtClean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  <a:p>
            <a:pPr>
              <a:lnSpc>
                <a:spcPts val="2520"/>
              </a:lnSpc>
            </a:pP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효율적이고 </a:t>
            </a:r>
            <a:r>
              <a:rPr lang="ko-KR" altLang="en-US" sz="16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개인화된 위치 서비스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를 제공합니다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.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35" name="TextBox 8"/>
          <p:cNvSpPr txBox="1"/>
          <p:nvPr/>
        </p:nvSpPr>
        <p:spPr>
          <a:xfrm>
            <a:off x="5790709" y="1343025"/>
            <a:ext cx="4391516" cy="283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000" b="1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 Bold"/>
                <a:sym typeface="Source Han Sans KR Bold"/>
              </a:rPr>
              <a:t>- AI</a:t>
            </a:r>
            <a:r>
              <a:rPr lang="ko-KR" altLang="en-US" sz="2000" b="1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 Bold"/>
                <a:sym typeface="Source Han Sans KR Bold"/>
              </a:rPr>
              <a:t>기반 위치 시스템 </a:t>
            </a:r>
            <a:r>
              <a:rPr lang="en-US" altLang="ko-KR" sz="2000" b="1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 Bold"/>
                <a:sym typeface="Source Han Sans KR Bold"/>
              </a:rPr>
              <a:t>-</a:t>
            </a:r>
            <a:endParaRPr lang="en-US" sz="2000" b="1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36" name="TextBox 9"/>
          <p:cNvSpPr txBox="1"/>
          <p:nvPr/>
        </p:nvSpPr>
        <p:spPr>
          <a:xfrm>
            <a:off x="5790709" y="3399827"/>
            <a:ext cx="456195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1. </a:t>
            </a: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정확한 경로 안내 가능</a:t>
            </a:r>
            <a:endParaRPr lang="en-US" altLang="ko-KR" sz="1800" dirty="0" smtClean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2. </a:t>
            </a:r>
            <a:r>
              <a:rPr lang="ko-KR" altLang="en-US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개인 맞춤형 서비스</a:t>
            </a:r>
            <a:endParaRPr lang="en-US" altLang="ko-KR" dirty="0" smtClean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3. </a:t>
            </a: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교통 혼잡에 대한 대비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5790709" y="5037899"/>
            <a:ext cx="536183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1. </a:t>
            </a:r>
            <a:r>
              <a:rPr lang="ko-KR" altLang="en-US" sz="1800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개인정보 유출 가능성 존재</a:t>
            </a:r>
            <a:endParaRPr lang="en-US" altLang="ko-KR" sz="1800" dirty="0" smtClean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2.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통신상태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( </a:t>
            </a:r>
            <a:r>
              <a:rPr lang="en-US" altLang="ko-KR" dirty="0" err="1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wifi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연결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. )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의존성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3. </a:t>
            </a:r>
            <a:r>
              <a:rPr lang="ko-KR" altLang="en-US" sz="18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실시간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"/>
                <a:sym typeface="Source Han Sans KR"/>
              </a:rPr>
              <a:t>서비스로 배터리 소모율 증가</a:t>
            </a:r>
            <a:endParaRPr lang="en-US" sz="1800"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790709" y="2993779"/>
            <a:ext cx="657716" cy="1757464"/>
            <a:chOff x="5790709" y="2993779"/>
            <a:chExt cx="657716" cy="1757464"/>
          </a:xfrm>
        </p:grpSpPr>
        <p:sp>
          <p:nvSpPr>
            <p:cNvPr id="39" name="TextBox 10"/>
            <p:cNvSpPr txBox="1"/>
            <p:nvPr/>
          </p:nvSpPr>
          <p:spPr>
            <a:xfrm>
              <a:off x="5790709" y="2993779"/>
              <a:ext cx="657716" cy="2796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ko-KR" altLang="en-US" b="1" dirty="0" smtClean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Source Han Sans KR Bold"/>
                  <a:sym typeface="Source Han Sans KR Bold"/>
                </a:rPr>
                <a:t>장점</a:t>
              </a:r>
              <a:endParaRPr lang="en-US" sz="18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40" name="TextBox 18"/>
            <p:cNvSpPr txBox="1"/>
            <p:nvPr/>
          </p:nvSpPr>
          <p:spPr>
            <a:xfrm>
              <a:off x="5790709" y="4471551"/>
              <a:ext cx="630957" cy="27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ko-KR" altLang="en-US" b="1" dirty="0" smtClean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Source Han Sans KR Bold"/>
                  <a:sym typeface="Source Han Sans KR Bold"/>
                </a:rPr>
                <a:t>단점</a:t>
              </a:r>
              <a:endParaRPr lang="en-US" sz="18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15" name="Group 3"/>
          <p:cNvGrpSpPr/>
          <p:nvPr/>
        </p:nvGrpSpPr>
        <p:grpSpPr>
          <a:xfrm>
            <a:off x="583709" y="1343026"/>
            <a:ext cx="4953000" cy="5088272"/>
            <a:chOff x="0" y="0"/>
            <a:chExt cx="1225595" cy="994504"/>
          </a:xfrm>
          <a:blipFill>
            <a:blip r:embed="rId3"/>
            <a:stretch>
              <a:fillRect/>
            </a:stretch>
          </a:blipFill>
        </p:grpSpPr>
        <p:sp>
          <p:nvSpPr>
            <p:cNvPr id="16" name="Freeform 4"/>
            <p:cNvSpPr/>
            <p:nvPr/>
          </p:nvSpPr>
          <p:spPr>
            <a:xfrm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0" y="0"/>
                  </a:moveTo>
                  <a:lnTo>
                    <a:pt x="1225595" y="0"/>
                  </a:lnTo>
                  <a:lnTo>
                    <a:pt x="1225595" y="994504"/>
                  </a:lnTo>
                  <a:lnTo>
                    <a:pt x="0" y="994504"/>
                  </a:ln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276092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3419526" cy="1292661"/>
            <a:chOff x="901700" y="2721114"/>
            <a:chExt cx="3419526" cy="12926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177965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Part 3</a:t>
              </a:r>
              <a:endPara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34195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err="1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목표대상</a:t>
              </a:r>
              <a:r>
                <a:rPr lang="ko-KR" altLang="en-US" sz="2800" spc="-3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2800" spc="-3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&amp; </a:t>
              </a:r>
              <a:r>
                <a:rPr lang="ko-KR" altLang="en-US" sz="2800" spc="-3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제공서비스</a:t>
              </a:r>
              <a:endParaRPr lang="ko-KR" altLang="en-US" sz="2800" spc="-3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75A9F-05A6-47D7-AA68-B0EF6B4CB31A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0F948-EA33-41BE-B966-5BC625F2A73B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A3158-F4CE-43A3-A34E-F4923BE3DC62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818BFA-3F7C-4B4D-986B-FA300FDECD29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41993D-834C-440C-8B9F-FCD4F9A9F5C0}"/>
              </a:ext>
            </a:extLst>
          </p:cNvPr>
          <p:cNvSpPr txBox="1"/>
          <p:nvPr/>
        </p:nvSpPr>
        <p:spPr>
          <a:xfrm>
            <a:off x="2519509" y="1612374"/>
            <a:ext cx="2015436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 </a:t>
            </a:r>
            <a:r>
              <a:rPr lang="ko-KR" altLang="en-US" sz="2000" spc="-150" dirty="0" smtClean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장거리 운전자 </a:t>
            </a:r>
            <a:r>
              <a:rPr lang="en-US" altLang="ko-KR" sz="2000" spc="-150" dirty="0" smtClean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en-US" altLang="ko-KR" sz="2000" spc="-150" dirty="0">
              <a:solidFill>
                <a:schemeClr val="tx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3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목표대상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1993D-834C-440C-8B9F-FCD4F9A9F5C0}"/>
              </a:ext>
            </a:extLst>
          </p:cNvPr>
          <p:cNvSpPr txBox="1"/>
          <p:nvPr/>
        </p:nvSpPr>
        <p:spPr>
          <a:xfrm>
            <a:off x="2477169" y="4008700"/>
            <a:ext cx="21001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 </a:t>
            </a:r>
            <a:r>
              <a:rPr lang="ko-KR" altLang="en-US" sz="2000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운전 교습 기관 </a:t>
            </a:r>
            <a:r>
              <a:rPr lang="en-US" altLang="ko-KR" sz="2000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en-US" altLang="ko-KR" sz="2000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41993D-834C-440C-8B9F-FCD4F9A9F5C0}"/>
              </a:ext>
            </a:extLst>
          </p:cNvPr>
          <p:cNvSpPr txBox="1"/>
          <p:nvPr/>
        </p:nvSpPr>
        <p:spPr>
          <a:xfrm>
            <a:off x="7769635" y="4008700"/>
            <a:ext cx="17976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 </a:t>
            </a:r>
            <a:r>
              <a:rPr lang="ko-KR" altLang="en-US" sz="2000" spc="-150" dirty="0" smtClean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국제 운전자 </a:t>
            </a:r>
            <a:r>
              <a:rPr lang="en-US" altLang="ko-KR" sz="2000" spc="-150" dirty="0" smtClean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en-US" altLang="ko-KR" sz="2000" spc="-150" dirty="0">
              <a:solidFill>
                <a:schemeClr val="tx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41993D-834C-440C-8B9F-FCD4F9A9F5C0}"/>
              </a:ext>
            </a:extLst>
          </p:cNvPr>
          <p:cNvSpPr txBox="1"/>
          <p:nvPr/>
        </p:nvSpPr>
        <p:spPr>
          <a:xfrm>
            <a:off x="7574374" y="1612374"/>
            <a:ext cx="21881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 </a:t>
            </a:r>
            <a:r>
              <a:rPr lang="ko-KR" altLang="en-US" sz="2000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노약자 </a:t>
            </a:r>
            <a:r>
              <a:rPr lang="en-US" altLang="ko-KR" sz="2000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장애인 </a:t>
            </a:r>
            <a:r>
              <a:rPr lang="en-US" altLang="ko-KR" sz="2000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en-US" altLang="ko-KR" sz="2000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200" y="2166372"/>
            <a:ext cx="4657725" cy="137473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88622" lvl="1" indent="-194311">
              <a:lnSpc>
                <a:spcPts val="2520"/>
              </a:lnSpc>
              <a:buFont typeface="Arial"/>
              <a:buChar char="•"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화물 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&amp;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트럭 운전사 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( 1.5T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이상 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>
              <a:lnSpc>
                <a:spcPts val="2520"/>
              </a:lnSpc>
              <a:buFont typeface="Arial"/>
              <a:buChar char="•"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버스 운전사</a:t>
            </a:r>
            <a:endParaRPr lang="en-US" altLang="ko-KR" sz="1600" b="1" dirty="0" smtClean="0">
              <a:solidFill>
                <a:schemeClr val="tx2">
                  <a:lumMod val="75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>
              <a:lnSpc>
                <a:spcPts val="2520"/>
              </a:lnSpc>
              <a:buFont typeface="Arial"/>
              <a:buChar char="•"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영업 사원</a:t>
            </a:r>
            <a:endParaRPr lang="en-US" altLang="ko-KR" sz="1600" b="1" dirty="0" smtClean="0">
              <a:solidFill>
                <a:schemeClr val="tx2">
                  <a:lumMod val="75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>
              <a:lnSpc>
                <a:spcPts val="2520"/>
              </a:lnSpc>
              <a:buFont typeface="Arial"/>
              <a:buChar char="•"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장거리 </a:t>
            </a:r>
            <a:r>
              <a:rPr lang="ko-KR" altLang="en-US" sz="1600" b="1" dirty="0" err="1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통근자</a:t>
            </a:r>
            <a:endParaRPr lang="en-US" altLang="ko-KR" sz="1600" b="1" dirty="0" smtClean="0">
              <a:solidFill>
                <a:schemeClr val="tx2">
                  <a:lumMod val="75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39574" y="2166372"/>
            <a:ext cx="4657725" cy="1374735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88622" lvl="1" indent="-194311">
              <a:lnSpc>
                <a:spcPts val="2520"/>
              </a:lnSpc>
              <a:buFont typeface="Arial"/>
              <a:buChar char="•"/>
            </a:pPr>
            <a:r>
              <a:rPr lang="ko-KR" altLang="en-US" sz="1600" b="1" dirty="0" smtClean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고령 운전자</a:t>
            </a:r>
            <a:endParaRPr lang="en-US" altLang="ko-KR" sz="1600" b="1" dirty="0" smtClean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>
              <a:lnSpc>
                <a:spcPts val="2520"/>
              </a:lnSpc>
              <a:buFont typeface="Arial"/>
              <a:buChar char="•"/>
            </a:pPr>
            <a:r>
              <a:rPr lang="ko-KR" altLang="en-US" sz="1600" b="1" dirty="0" smtClean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장애인 운전자</a:t>
            </a:r>
            <a:endParaRPr lang="en-US" altLang="ko-KR" sz="1600" b="1" dirty="0" smtClean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>
              <a:lnSpc>
                <a:spcPts val="2520"/>
              </a:lnSpc>
              <a:buFont typeface="Arial"/>
              <a:buChar char="•"/>
            </a:pPr>
            <a:r>
              <a:rPr lang="ko-KR" altLang="en-US" sz="1600" b="1" dirty="0" smtClean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특수 교통 서비스 운전자</a:t>
            </a:r>
            <a:endParaRPr lang="en-US" altLang="ko-KR" sz="1600" b="1" dirty="0" smtClean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>
              <a:lnSpc>
                <a:spcPts val="2520"/>
              </a:lnSpc>
              <a:buFont typeface="Arial"/>
              <a:buChar char="•"/>
            </a:pPr>
            <a:r>
              <a:rPr lang="ko-KR" altLang="en-US" sz="1600" b="1" dirty="0" smtClean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응급 </a:t>
            </a:r>
            <a:r>
              <a:rPr lang="en-US" altLang="ko-KR" sz="1600" b="1" dirty="0" smtClean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EMS</a:t>
            </a:r>
            <a:r>
              <a:rPr lang="ko-KR" altLang="en-US" sz="1600" b="1" dirty="0" smtClean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운전자</a:t>
            </a:r>
            <a:endParaRPr lang="en-US" altLang="ko-KR" sz="1600" b="1" dirty="0" smtClean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19200" y="4606524"/>
            <a:ext cx="4657725" cy="13747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88622" lvl="1" indent="-194311">
              <a:lnSpc>
                <a:spcPts val="2520"/>
              </a:lnSpc>
              <a:buFont typeface="Arial"/>
              <a:buChar char="•"/>
            </a:pPr>
            <a:r>
              <a:rPr lang="ko-KR" altLang="en-US" sz="1600" b="1" dirty="0" smtClean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초보 운전자</a:t>
            </a:r>
            <a:endParaRPr lang="en-US" altLang="ko-KR" sz="1600" b="1" dirty="0" smtClean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>
              <a:lnSpc>
                <a:spcPts val="2520"/>
              </a:lnSpc>
              <a:buFont typeface="Arial"/>
              <a:buChar char="•"/>
            </a:pPr>
            <a:r>
              <a:rPr lang="ko-KR" altLang="en-US" sz="1600" b="1" dirty="0" smtClean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고령 운전자</a:t>
            </a:r>
            <a:endParaRPr lang="en-US" altLang="ko-KR" sz="1600" b="1" dirty="0" smtClean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>
              <a:lnSpc>
                <a:spcPts val="2520"/>
              </a:lnSpc>
              <a:buFont typeface="Arial"/>
              <a:buChar char="•"/>
            </a:pPr>
            <a:r>
              <a:rPr lang="ko-KR" altLang="en-US" sz="1600" b="1" dirty="0" smtClean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상업용 운전자</a:t>
            </a:r>
            <a:endParaRPr lang="en-US" altLang="ko-KR" sz="1600" b="1" dirty="0" smtClean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>
              <a:lnSpc>
                <a:spcPts val="2520"/>
              </a:lnSpc>
              <a:buFont typeface="Arial"/>
              <a:buChar char="•"/>
            </a:pPr>
            <a:r>
              <a:rPr lang="ko-KR" altLang="en-US" sz="1600" b="1" dirty="0" smtClean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재교육이 필요한 운전자</a:t>
            </a:r>
            <a:endParaRPr lang="en-US" altLang="ko-KR" sz="1600" b="1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39574" y="4606524"/>
            <a:ext cx="4657725" cy="1374735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88622" lvl="1" indent="-194311">
              <a:lnSpc>
                <a:spcPts val="2520"/>
              </a:lnSpc>
              <a:buFont typeface="Arial"/>
              <a:buChar char="•"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국제 화물 운송 운전자</a:t>
            </a:r>
            <a:endParaRPr lang="en-US" altLang="ko-KR" sz="1600" b="1" dirty="0" smtClean="0">
              <a:solidFill>
                <a:schemeClr val="tx2">
                  <a:lumMod val="75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>
              <a:lnSpc>
                <a:spcPts val="2520"/>
              </a:lnSpc>
              <a:buFont typeface="Arial"/>
              <a:buChar char="•"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국제 버스 운전자</a:t>
            </a:r>
            <a:endParaRPr lang="en-US" altLang="ko-KR" sz="1600" b="1" dirty="0" smtClean="0">
              <a:solidFill>
                <a:schemeClr val="tx2">
                  <a:lumMod val="75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>
              <a:lnSpc>
                <a:spcPts val="2520"/>
              </a:lnSpc>
              <a:buFont typeface="Arial"/>
              <a:buChar char="•"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국제 택시 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&amp;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버스 운전자</a:t>
            </a:r>
            <a:endParaRPr lang="en-US" altLang="ko-KR" sz="1600" b="1" dirty="0" smtClean="0">
              <a:solidFill>
                <a:schemeClr val="tx2">
                  <a:lumMod val="75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>
              <a:lnSpc>
                <a:spcPts val="2520"/>
              </a:lnSpc>
              <a:buFont typeface="Arial"/>
              <a:buChar char="•"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이민자 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&amp;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출장 운전자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2480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83709" y="1443788"/>
            <a:ext cx="5174510" cy="4939117"/>
            <a:chOff x="3518986" y="1443788"/>
            <a:chExt cx="5174510" cy="493911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229BD32-555F-48A5-93A1-CFCC4BEEAEB6}"/>
                </a:ext>
              </a:extLst>
            </p:cNvPr>
            <p:cNvSpPr/>
            <p:nvPr/>
          </p:nvSpPr>
          <p:spPr>
            <a:xfrm>
              <a:off x="5753680" y="3443089"/>
              <a:ext cx="2939816" cy="2939816"/>
            </a:xfrm>
            <a:prstGeom prst="ellipse">
              <a:avLst/>
            </a:prstGeom>
            <a:solidFill>
              <a:schemeClr val="accent4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2211CE2-9BA4-4A14-97F9-EFBD9BF7288F}"/>
                </a:ext>
              </a:extLst>
            </p:cNvPr>
            <p:cNvSpPr/>
            <p:nvPr/>
          </p:nvSpPr>
          <p:spPr>
            <a:xfrm>
              <a:off x="3518986" y="3443089"/>
              <a:ext cx="2939816" cy="2939816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3D56044-9038-4F7E-A4E5-1CD6E1BAAC42}"/>
                </a:ext>
              </a:extLst>
            </p:cNvPr>
            <p:cNvSpPr/>
            <p:nvPr/>
          </p:nvSpPr>
          <p:spPr>
            <a:xfrm>
              <a:off x="4674301" y="1443788"/>
              <a:ext cx="2939816" cy="2939816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A335DA-FCD5-47A9-B782-2A99CCC8BA68}"/>
                </a:ext>
              </a:extLst>
            </p:cNvPr>
            <p:cNvSpPr txBox="1"/>
            <p:nvPr/>
          </p:nvSpPr>
          <p:spPr>
            <a:xfrm>
              <a:off x="4149157" y="4862453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안전성</a:t>
              </a:r>
              <a:endParaRPr lang="ko-KR" altLang="en-US" sz="2400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CA9B2F-45EC-46D6-9055-BACB970DEB64}"/>
                </a:ext>
              </a:extLst>
            </p:cNvPr>
            <p:cNvSpPr txBox="1"/>
            <p:nvPr/>
          </p:nvSpPr>
          <p:spPr>
            <a:xfrm>
              <a:off x="7076414" y="4862453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편의성</a:t>
              </a:r>
              <a:endParaRPr lang="ko-KR" altLang="en-US" sz="2400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A2F558-3B2C-462E-ACB5-BF3243E1F1D3}"/>
                </a:ext>
              </a:extLst>
            </p:cNvPr>
            <p:cNvSpPr txBox="1"/>
            <p:nvPr/>
          </p:nvSpPr>
          <p:spPr>
            <a:xfrm>
              <a:off x="5474796" y="2549337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피로감소</a:t>
              </a:r>
              <a:endParaRPr lang="ko-KR" altLang="en-US" sz="2400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3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59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장거리 운전자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32F306-D791-4185-9F69-842317C1DAE3}"/>
              </a:ext>
            </a:extLst>
          </p:cNvPr>
          <p:cNvSpPr txBox="1"/>
          <p:nvPr/>
        </p:nvSpPr>
        <p:spPr>
          <a:xfrm>
            <a:off x="5904188" y="2449959"/>
            <a:ext cx="5906812" cy="1717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피로 경고 시스템과 적절한 휴식 타이밍 알림으로 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안전성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높이고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연료 절감과 실시간 교통 분석을 통해 경제적 이점을 얻으며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스트레스 감소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문제 예방으로 더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편안하고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효율적인 장거리 운전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할 수 있습니다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pc="-15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5904188" y="1443788"/>
            <a:ext cx="4112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운전자의 피로 감소 집중</a:t>
            </a:r>
            <a:endParaRPr lang="ko-KR" altLang="en-US" sz="3200" b="1" spc="-3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/>
          <p:nvPr/>
        </p:nvCxnSpPr>
        <p:spPr>
          <a:xfrm>
            <a:off x="5904188" y="2167102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/>
          <p:nvPr/>
        </p:nvCxnSpPr>
        <p:spPr>
          <a:xfrm>
            <a:off x="5904188" y="4167352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A32F306-D791-4185-9F69-842317C1DAE3}"/>
              </a:ext>
            </a:extLst>
          </p:cNvPr>
          <p:cNvSpPr txBox="1"/>
          <p:nvPr/>
        </p:nvSpPr>
        <p:spPr>
          <a:xfrm>
            <a:off x="5904188" y="4383604"/>
            <a:ext cx="5270520" cy="16784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뛰어난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피로감소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효과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상황에 따른 안전성을 </a:t>
            </a:r>
            <a:r>
              <a:rPr lang="en-US" altLang="ko-KR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보장</a:t>
            </a:r>
            <a:endParaRPr lang="en-US" altLang="ko-KR" spc="-15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 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추가 조작없이 가능한 주행 </a:t>
            </a:r>
            <a:r>
              <a:rPr lang="en-US" altLang="ko-KR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 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편의성 </a:t>
            </a:r>
            <a:r>
              <a:rPr lang="en-US" altLang="ko-KR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 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효율적인 주행으로 연료 소모율 감소에 기여</a:t>
            </a:r>
            <a:endParaRPr lang="en-US" altLang="ko-KR" spc="-15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330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83709" y="1443788"/>
            <a:ext cx="5174510" cy="4939117"/>
            <a:chOff x="3518986" y="1443788"/>
            <a:chExt cx="5174510" cy="493911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229BD32-555F-48A5-93A1-CFCC4BEEAEB6}"/>
                </a:ext>
              </a:extLst>
            </p:cNvPr>
            <p:cNvSpPr/>
            <p:nvPr/>
          </p:nvSpPr>
          <p:spPr>
            <a:xfrm>
              <a:off x="5753680" y="3443089"/>
              <a:ext cx="2939816" cy="2939816"/>
            </a:xfrm>
            <a:prstGeom prst="ellipse">
              <a:avLst/>
            </a:prstGeom>
            <a:solidFill>
              <a:schemeClr val="accent4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2211CE2-9BA4-4A14-97F9-EFBD9BF7288F}"/>
                </a:ext>
              </a:extLst>
            </p:cNvPr>
            <p:cNvSpPr/>
            <p:nvPr/>
          </p:nvSpPr>
          <p:spPr>
            <a:xfrm>
              <a:off x="3518986" y="3443089"/>
              <a:ext cx="2939816" cy="2939816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3D56044-9038-4F7E-A4E5-1CD6E1BAAC42}"/>
                </a:ext>
              </a:extLst>
            </p:cNvPr>
            <p:cNvSpPr/>
            <p:nvPr/>
          </p:nvSpPr>
          <p:spPr>
            <a:xfrm>
              <a:off x="4674301" y="1443788"/>
              <a:ext cx="2939816" cy="2939816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A335DA-FCD5-47A9-B782-2A99CCC8BA68}"/>
                </a:ext>
              </a:extLst>
            </p:cNvPr>
            <p:cNvSpPr txBox="1"/>
            <p:nvPr/>
          </p:nvSpPr>
          <p:spPr>
            <a:xfrm>
              <a:off x="4094289" y="4673966"/>
              <a:ext cx="1338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응급상황</a:t>
              </a:r>
              <a:endParaRPr lang="en-US" altLang="ko-KR" sz="2400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2400" spc="-15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대비</a:t>
              </a:r>
              <a:endParaRPr lang="ko-KR" altLang="en-US" sz="2400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CA9B2F-45EC-46D6-9055-BACB970DEB64}"/>
                </a:ext>
              </a:extLst>
            </p:cNvPr>
            <p:cNvSpPr txBox="1"/>
            <p:nvPr/>
          </p:nvSpPr>
          <p:spPr>
            <a:xfrm>
              <a:off x="6932146" y="4862453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인지교육</a:t>
              </a:r>
              <a:endParaRPr lang="ko-KR" altLang="en-US" sz="2400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A2F558-3B2C-462E-ACB5-BF3243E1F1D3}"/>
                </a:ext>
              </a:extLst>
            </p:cNvPr>
            <p:cNvSpPr txBox="1"/>
            <p:nvPr/>
          </p:nvSpPr>
          <p:spPr>
            <a:xfrm>
              <a:off x="5619066" y="2316908"/>
              <a:ext cx="10502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뛰어난</a:t>
              </a:r>
              <a:endParaRPr lang="en-US" altLang="ko-KR" sz="2400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2400" spc="-15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안전성</a:t>
              </a:r>
              <a:endParaRPr lang="ko-KR" altLang="en-US" sz="2400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3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863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노약자 </a:t>
            </a:r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장애인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32F306-D791-4185-9F69-842317C1DAE3}"/>
              </a:ext>
            </a:extLst>
          </p:cNvPr>
          <p:cNvSpPr txBox="1"/>
          <p:nvPr/>
        </p:nvSpPr>
        <p:spPr>
          <a:xfrm>
            <a:off x="5904188" y="2484631"/>
            <a:ext cx="5906812" cy="1378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서비스는 노약자와 장애인에게 안전 </a:t>
            </a:r>
            <a:r>
              <a:rPr lang="ko-KR" altLang="en-US" dirty="0" err="1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보조기능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제공과 </a:t>
            </a:r>
            <a:r>
              <a:rPr lang="ko-KR" altLang="en-US" spc="-15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급발진에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대한 사고에 대해 사전에 대비가 가능하여</a:t>
            </a:r>
            <a:r>
              <a:rPr lang="en-US" altLang="ko-KR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pc="-15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안전성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</a:t>
            </a:r>
            <a:r>
              <a:rPr lang="en-US" altLang="ko-KR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운전자의 피로도 관리와 인지 교육 훈련을 통해 </a:t>
            </a:r>
            <a:endParaRPr lang="en-US" altLang="ko-KR" spc="-15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고령자도 최신 법규를</a:t>
            </a:r>
            <a:r>
              <a:rPr lang="en-US" altLang="ko-KR" spc="-15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pc="-15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이해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하도록 지원 할 수 있습니다</a:t>
            </a:r>
            <a:r>
              <a:rPr lang="en-US" altLang="ko-KR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5904188" y="1443788"/>
            <a:ext cx="5396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사회적 약자에 대한 안전성 증가</a:t>
            </a:r>
            <a:endParaRPr lang="ko-KR" altLang="en-US" sz="3200" b="1" spc="-3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/>
          <p:nvPr/>
        </p:nvCxnSpPr>
        <p:spPr>
          <a:xfrm>
            <a:off x="5904188" y="2167102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/>
          <p:nvPr/>
        </p:nvCxnSpPr>
        <p:spPr>
          <a:xfrm>
            <a:off x="5904188" y="4167352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A32F306-D791-4185-9F69-842317C1DAE3}"/>
              </a:ext>
            </a:extLst>
          </p:cNvPr>
          <p:cNvSpPr txBox="1"/>
          <p:nvPr/>
        </p:nvSpPr>
        <p:spPr>
          <a:xfrm>
            <a:off x="5904188" y="4383604"/>
            <a:ext cx="527052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노약자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장애인 안전 보조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급발진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사고 예방</a:t>
            </a:r>
            <a:endParaRPr lang="en-US" altLang="ko-KR" spc="-15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응급 </a:t>
            </a:r>
            <a:r>
              <a:rPr lang="en-US" altLang="ko-KR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EMS 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운전자에 대한 서비스</a:t>
            </a:r>
            <a:endParaRPr lang="en-US" altLang="ko-KR" spc="-15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인지 훈련 지원</a:t>
            </a:r>
            <a:endParaRPr lang="en-US" altLang="ko-KR" spc="-15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종합적인 안전성에 대한 개선</a:t>
            </a:r>
            <a:endParaRPr lang="en-US" altLang="ko-KR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37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83709" y="1443788"/>
            <a:ext cx="5174510" cy="4939117"/>
            <a:chOff x="3518986" y="1443788"/>
            <a:chExt cx="5174510" cy="493911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229BD32-555F-48A5-93A1-CFCC4BEEAEB6}"/>
                </a:ext>
              </a:extLst>
            </p:cNvPr>
            <p:cNvSpPr/>
            <p:nvPr/>
          </p:nvSpPr>
          <p:spPr>
            <a:xfrm>
              <a:off x="5753680" y="3443089"/>
              <a:ext cx="2939816" cy="2939816"/>
            </a:xfrm>
            <a:prstGeom prst="ellipse">
              <a:avLst/>
            </a:prstGeom>
            <a:solidFill>
              <a:schemeClr val="accent4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2211CE2-9BA4-4A14-97F9-EFBD9BF7288F}"/>
                </a:ext>
              </a:extLst>
            </p:cNvPr>
            <p:cNvSpPr/>
            <p:nvPr/>
          </p:nvSpPr>
          <p:spPr>
            <a:xfrm>
              <a:off x="3518986" y="3443089"/>
              <a:ext cx="2939816" cy="2939816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3D56044-9038-4F7E-A4E5-1CD6E1BAAC42}"/>
                </a:ext>
              </a:extLst>
            </p:cNvPr>
            <p:cNvSpPr/>
            <p:nvPr/>
          </p:nvSpPr>
          <p:spPr>
            <a:xfrm>
              <a:off x="4674301" y="1443788"/>
              <a:ext cx="2939816" cy="2939816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A335DA-FCD5-47A9-B782-2A99CCC8BA68}"/>
                </a:ext>
              </a:extLst>
            </p:cNvPr>
            <p:cNvSpPr txBox="1"/>
            <p:nvPr/>
          </p:nvSpPr>
          <p:spPr>
            <a:xfrm>
              <a:off x="3947178" y="4837271"/>
              <a:ext cx="15824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공간제약</a:t>
              </a:r>
              <a:r>
                <a:rPr lang="ko-KR" altLang="en-US" sz="2400" spc="-15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2400" spc="-15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X</a:t>
              </a:r>
              <a:endParaRPr lang="ko-KR" altLang="en-US" sz="2400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CA9B2F-45EC-46D6-9055-BACB970DEB64}"/>
                </a:ext>
              </a:extLst>
            </p:cNvPr>
            <p:cNvSpPr txBox="1"/>
            <p:nvPr/>
          </p:nvSpPr>
          <p:spPr>
            <a:xfrm>
              <a:off x="6682818" y="4652606"/>
              <a:ext cx="17107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실시간</a:t>
              </a:r>
              <a:endParaRPr lang="en-US" altLang="ko-KR" sz="2400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2400" spc="-15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피드백 제공</a:t>
              </a:r>
              <a:endParaRPr lang="ko-KR" altLang="en-US" sz="2400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A2F558-3B2C-462E-ACB5-BF3243E1F1D3}"/>
                </a:ext>
              </a:extLst>
            </p:cNvPr>
            <p:cNvSpPr txBox="1"/>
            <p:nvPr/>
          </p:nvSpPr>
          <p:spPr>
            <a:xfrm>
              <a:off x="5474795" y="2589303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부담감소</a:t>
              </a:r>
              <a:endParaRPr lang="ko-KR" altLang="en-US" sz="2400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3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59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운전교습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기관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32F306-D791-4185-9F69-842317C1DAE3}"/>
              </a:ext>
            </a:extLst>
          </p:cNvPr>
          <p:cNvSpPr txBox="1"/>
          <p:nvPr/>
        </p:nvSpPr>
        <p:spPr>
          <a:xfrm>
            <a:off x="5904187" y="2383354"/>
            <a:ext cx="6087787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운전교습에서 </a:t>
            </a:r>
            <a:r>
              <a:rPr lang="ko-KR" altLang="en-US" spc="-3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개인맞춤형 피드백</a:t>
            </a:r>
            <a:r>
              <a:rPr lang="ko-KR" altLang="en-US" spc="-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통해 스스로가</a:t>
            </a:r>
            <a:r>
              <a:rPr lang="en-US" altLang="ko-KR" spc="-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pc="-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알아가는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문제점과 가상환경에서 진행되는 시스템으로 안전성 확보</a:t>
            </a:r>
            <a:r>
              <a:rPr lang="en-US" altLang="ko-KR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단계별로 </a:t>
            </a:r>
            <a:endParaRPr lang="en-US" altLang="ko-KR" spc="-15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진행되는 학습과 비대면 수업으로 </a:t>
            </a:r>
            <a:r>
              <a:rPr lang="ko-KR" altLang="en-US" spc="-15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심리적인 부담감 감소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</a:t>
            </a:r>
            <a:endParaRPr lang="en-US" altLang="ko-KR" spc="-15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탁월한 효율을 보여 학습자의 </a:t>
            </a:r>
            <a:r>
              <a:rPr lang="ko-KR" altLang="en-US" spc="-15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효율적 운전 능력 향상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</a:t>
            </a:r>
            <a:endParaRPr lang="en-US" altLang="ko-KR" spc="-15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지원합니다</a:t>
            </a:r>
            <a:r>
              <a:rPr lang="en-US" altLang="ko-KR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5904188" y="1443788"/>
            <a:ext cx="4935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피드백과 비대면 강좌</a:t>
            </a:r>
            <a:endParaRPr lang="ko-KR" altLang="en-US" sz="3200" b="1" spc="-3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/>
          <p:nvPr/>
        </p:nvCxnSpPr>
        <p:spPr>
          <a:xfrm>
            <a:off x="5904188" y="2167102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/>
          <p:nvPr/>
        </p:nvCxnSpPr>
        <p:spPr>
          <a:xfrm>
            <a:off x="5904188" y="4167352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A32F306-D791-4185-9F69-842317C1DAE3}"/>
              </a:ext>
            </a:extLst>
          </p:cNvPr>
          <p:cNvSpPr txBox="1"/>
          <p:nvPr/>
        </p:nvSpPr>
        <p:spPr>
          <a:xfrm>
            <a:off x="5904188" y="4383604"/>
            <a:ext cx="5270520" cy="1710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개인화된 피드백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시뮬레이션 및 가상 환경 구축</a:t>
            </a:r>
            <a:endParaRPr lang="en-US" altLang="ko-KR" spc="-15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맞춤형 학습 플랜</a:t>
            </a:r>
            <a:endParaRPr lang="en-US" altLang="ko-KR" spc="-15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심리적 부담 감소</a:t>
            </a:r>
            <a:endParaRPr lang="en-US" altLang="ko-KR" spc="-15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안전한 학습 환경 제공</a:t>
            </a:r>
            <a:endParaRPr lang="en-US" altLang="ko-KR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872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83709" y="1443788"/>
            <a:ext cx="5174510" cy="4939117"/>
            <a:chOff x="3518986" y="1443788"/>
            <a:chExt cx="5174510" cy="493911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229BD32-555F-48A5-93A1-CFCC4BEEAEB6}"/>
                </a:ext>
              </a:extLst>
            </p:cNvPr>
            <p:cNvSpPr/>
            <p:nvPr/>
          </p:nvSpPr>
          <p:spPr>
            <a:xfrm>
              <a:off x="5753680" y="3443089"/>
              <a:ext cx="2939816" cy="2939816"/>
            </a:xfrm>
            <a:prstGeom prst="ellipse">
              <a:avLst/>
            </a:prstGeom>
            <a:solidFill>
              <a:schemeClr val="accent4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2211CE2-9BA4-4A14-97F9-EFBD9BF7288F}"/>
                </a:ext>
              </a:extLst>
            </p:cNvPr>
            <p:cNvSpPr/>
            <p:nvPr/>
          </p:nvSpPr>
          <p:spPr>
            <a:xfrm>
              <a:off x="3518986" y="3443089"/>
              <a:ext cx="2939816" cy="2939816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3D56044-9038-4F7E-A4E5-1CD6E1BAAC42}"/>
                </a:ext>
              </a:extLst>
            </p:cNvPr>
            <p:cNvSpPr/>
            <p:nvPr/>
          </p:nvSpPr>
          <p:spPr>
            <a:xfrm>
              <a:off x="4674301" y="1443788"/>
              <a:ext cx="2939816" cy="2939816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A335DA-FCD5-47A9-B782-2A99CCC8BA68}"/>
                </a:ext>
              </a:extLst>
            </p:cNvPr>
            <p:cNvSpPr txBox="1"/>
            <p:nvPr/>
          </p:nvSpPr>
          <p:spPr>
            <a:xfrm>
              <a:off x="4135968" y="4652606"/>
              <a:ext cx="1338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진입장벽</a:t>
              </a:r>
              <a:endParaRPr lang="en-US" altLang="ko-KR" sz="2400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2400" spc="-15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붕괴</a:t>
              </a:r>
              <a:endParaRPr lang="en-US" altLang="ko-KR" sz="2400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CA9B2F-45EC-46D6-9055-BACB970DEB64}"/>
                </a:ext>
              </a:extLst>
            </p:cNvPr>
            <p:cNvSpPr txBox="1"/>
            <p:nvPr/>
          </p:nvSpPr>
          <p:spPr>
            <a:xfrm>
              <a:off x="6865057" y="4805894"/>
              <a:ext cx="14221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사전 경험</a:t>
              </a:r>
              <a:endParaRPr lang="en-US" altLang="ko-KR" sz="2400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endParaRPr lang="ko-KR" altLang="en-US" sz="2400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A2F558-3B2C-462E-ACB5-BF3243E1F1D3}"/>
                </a:ext>
              </a:extLst>
            </p:cNvPr>
            <p:cNvSpPr txBox="1"/>
            <p:nvPr/>
          </p:nvSpPr>
          <p:spPr>
            <a:xfrm>
              <a:off x="5288848" y="2653993"/>
              <a:ext cx="1710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다국어 지원</a:t>
              </a:r>
              <a:endParaRPr lang="ko-KR" altLang="en-US" sz="2400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3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국제 운전자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32F306-D791-4185-9F69-842317C1DAE3}"/>
              </a:ext>
            </a:extLst>
          </p:cNvPr>
          <p:cNvSpPr txBox="1"/>
          <p:nvPr/>
        </p:nvSpPr>
        <p:spPr>
          <a:xfrm>
            <a:off x="5904188" y="2383354"/>
            <a:ext cx="5906812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다국어 지원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실시간 음성 명령 및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번역기능을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제공해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언어 장벽을 없애고</a:t>
            </a:r>
            <a:r>
              <a:rPr lang="en-US" altLang="ko-KR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도로 환경 시뮬레이션을 통해서 </a:t>
            </a:r>
            <a:endParaRPr lang="en-US" altLang="ko-KR" spc="-15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나라의 교통과</a:t>
            </a:r>
            <a:r>
              <a:rPr lang="en-US" altLang="ko-KR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pc="-15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도로환경을 미리 체험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하여 일부 미리 경험을 해볼 수 있습니다</a:t>
            </a:r>
            <a:r>
              <a:rPr lang="en-US" altLang="ko-KR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또한</a:t>
            </a:r>
            <a:r>
              <a:rPr lang="en-US" altLang="ko-KR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도로의 상태에 따른 </a:t>
            </a:r>
            <a:r>
              <a:rPr lang="en-US" altLang="ko-KR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tip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제공해 </a:t>
            </a:r>
            <a:endParaRPr lang="en-US" altLang="ko-KR" spc="-15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낯선 환경에서도 효율적인 운행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가능할 수 있습니다</a:t>
            </a:r>
            <a:r>
              <a:rPr lang="en-US" altLang="ko-KR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5904188" y="1443788"/>
            <a:ext cx="4572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낯선 환경에도 안전한 운행</a:t>
            </a:r>
            <a:endParaRPr lang="ko-KR" altLang="en-US" sz="3200" b="1" spc="-3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/>
          <p:nvPr/>
        </p:nvCxnSpPr>
        <p:spPr>
          <a:xfrm>
            <a:off x="5904188" y="2167102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/>
          <p:nvPr/>
        </p:nvCxnSpPr>
        <p:spPr>
          <a:xfrm>
            <a:off x="5904188" y="4167352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A32F306-D791-4185-9F69-842317C1DAE3}"/>
              </a:ext>
            </a:extLst>
          </p:cNvPr>
          <p:cNvSpPr txBox="1"/>
          <p:nvPr/>
        </p:nvSpPr>
        <p:spPr>
          <a:xfrm>
            <a:off x="5904188" y="4383604"/>
            <a:ext cx="5270520" cy="2049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언어장벽 극복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편리한 음성 명령 시스템</a:t>
            </a:r>
            <a:endParaRPr lang="en-US" altLang="ko-KR" spc="-15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현지 도로 환경 적응</a:t>
            </a:r>
            <a:endParaRPr lang="en-US" altLang="ko-KR" spc="-15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도로 </a:t>
            </a:r>
            <a:r>
              <a:rPr lang="ko-KR" altLang="en-US" spc="-15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상태별</a:t>
            </a: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맞춤 운전 팁</a:t>
            </a:r>
            <a:endParaRPr lang="en-US" altLang="ko-KR" spc="-15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안전성과 효율성 향상</a:t>
            </a:r>
            <a:endParaRPr lang="en-US" altLang="ko-KR" spc="-15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33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9B40E9-C95A-4A8F-9206-6351FE1BE7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/>
          <p:nvPr/>
        </p:nvCxnSpPr>
        <p:spPr>
          <a:xfrm>
            <a:off x="3460750" y="914400"/>
            <a:ext cx="52705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86C685-8BB9-46FB-AB55-17CEF03D9EAF}"/>
              </a:ext>
            </a:extLst>
          </p:cNvPr>
          <p:cNvSpPr txBox="1"/>
          <p:nvPr/>
        </p:nvSpPr>
        <p:spPr>
          <a:xfrm>
            <a:off x="3746642" y="4552668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 err="1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팀원소개</a:t>
            </a:r>
            <a:endParaRPr lang="ko-KR" altLang="en-US" sz="88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AC2C0C4-61BB-4ECB-866A-DDBB85222A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1779654" cy="1292661"/>
            <a:chOff x="901700" y="2721114"/>
            <a:chExt cx="1779654" cy="129266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177965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Part </a:t>
              </a:r>
              <a:r>
                <a:rPr lang="en-US" altLang="ko-KR" sz="4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</a:t>
              </a:r>
              <a:endPara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기대효과</a:t>
              </a:r>
              <a:endParaRPr lang="ko-KR" altLang="en-US" sz="2800" spc="-3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5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C915BA50-370C-4ADD-9C88-012BF5F11D98}"/>
              </a:ext>
            </a:extLst>
          </p:cNvPr>
          <p:cNvSpPr/>
          <p:nvPr/>
        </p:nvSpPr>
        <p:spPr>
          <a:xfrm rot="5400000">
            <a:off x="851256" y="2127649"/>
            <a:ext cx="1965434" cy="1965434"/>
          </a:xfrm>
          <a:prstGeom prst="arc">
            <a:avLst>
              <a:gd name="adj1" fmla="val 10773355"/>
              <a:gd name="adj2" fmla="val 8402214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18113512-1C23-433E-B86A-51AB7FAFB5D8}"/>
              </a:ext>
            </a:extLst>
          </p:cNvPr>
          <p:cNvSpPr/>
          <p:nvPr/>
        </p:nvSpPr>
        <p:spPr>
          <a:xfrm>
            <a:off x="851256" y="2127649"/>
            <a:ext cx="1965434" cy="1965434"/>
          </a:xfrm>
          <a:prstGeom prst="arc">
            <a:avLst>
              <a:gd name="adj1" fmla="val 12976083"/>
              <a:gd name="adj2" fmla="val 1621022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2CA36E-EC0F-427A-905B-2C3972BBFCB3}"/>
              </a:ext>
            </a:extLst>
          </p:cNvPr>
          <p:cNvSpPr txBox="1"/>
          <p:nvPr/>
        </p:nvSpPr>
        <p:spPr>
          <a:xfrm>
            <a:off x="1332874" y="2817978"/>
            <a:ext cx="1002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40474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11%</a:t>
            </a:r>
            <a:endParaRPr lang="ko-KR" altLang="en-US" sz="3200" b="1" dirty="0">
              <a:solidFill>
                <a:srgbClr val="40474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テキスト ボックス 17">
            <a:extLst>
              <a:ext uri="{FF2B5EF4-FFF2-40B4-BE49-F238E27FC236}">
                <a16:creationId xmlns:a16="http://schemas.microsoft.com/office/drawing/2014/main" id="{D6ABE58D-D6BC-4D9C-BBB4-1EB854D4F3C1}"/>
              </a:ext>
            </a:extLst>
          </p:cNvPr>
          <p:cNvSpPr txBox="1"/>
          <p:nvPr/>
        </p:nvSpPr>
        <p:spPr>
          <a:xfrm>
            <a:off x="701431" y="4783412"/>
            <a:ext cx="23471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2021</a:t>
            </a:r>
            <a:r>
              <a:rPr kumimoji="1" lang="ko-KR" altLang="en-US" sz="2800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</a:t>
            </a:r>
            <a:endParaRPr kumimoji="1" lang="en-US" altLang="ko-KR" sz="2800" spc="-15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kumimoji="1" lang="en-US" altLang="ko-KR" sz="2800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kumimoji="1" lang="ko-KR" altLang="en-US" sz="2800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점유율</a:t>
            </a:r>
            <a:endParaRPr kumimoji="1" lang="en-US" altLang="ko-KR" sz="28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A29594-E1A8-4D96-8ED0-2C0240293073}"/>
              </a:ext>
            </a:extLst>
          </p:cNvPr>
          <p:cNvSpPr/>
          <p:nvPr/>
        </p:nvSpPr>
        <p:spPr>
          <a:xfrm rot="5400000">
            <a:off x="1815972" y="4228413"/>
            <a:ext cx="36000" cy="68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77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기대효과 </a:t>
            </a:r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8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시장변화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5" y="1276350"/>
            <a:ext cx="8219052" cy="5066561"/>
          </a:xfrm>
          <a:prstGeom prst="rect">
            <a:avLst/>
          </a:prstGeom>
        </p:spPr>
      </p:pic>
      <p:sp>
        <p:nvSpPr>
          <p:cNvPr id="26" name="아래쪽 화살표 25"/>
          <p:cNvSpPr/>
          <p:nvPr/>
        </p:nvSpPr>
        <p:spPr>
          <a:xfrm>
            <a:off x="4233908" y="4506624"/>
            <a:ext cx="300446" cy="55357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555892" y="6511925"/>
            <a:ext cx="66970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출처</a:t>
            </a:r>
            <a:r>
              <a:rPr lang="en-US" altLang="ko-KR" sz="1050" dirty="0"/>
              <a:t>:https://www.verifiedmarketreports.com/ko/product/location-based-ambient-intelligence-market/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2529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C915BA50-370C-4ADD-9C88-012BF5F11D98}"/>
              </a:ext>
            </a:extLst>
          </p:cNvPr>
          <p:cNvSpPr/>
          <p:nvPr/>
        </p:nvSpPr>
        <p:spPr>
          <a:xfrm rot="5400000">
            <a:off x="851256" y="2127649"/>
            <a:ext cx="1965434" cy="1965434"/>
          </a:xfrm>
          <a:prstGeom prst="arc">
            <a:avLst>
              <a:gd name="adj1" fmla="val 10773355"/>
              <a:gd name="adj2" fmla="val 8402214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18113512-1C23-433E-B86A-51AB7FAFB5D8}"/>
              </a:ext>
            </a:extLst>
          </p:cNvPr>
          <p:cNvSpPr/>
          <p:nvPr/>
        </p:nvSpPr>
        <p:spPr>
          <a:xfrm>
            <a:off x="851256" y="2127649"/>
            <a:ext cx="1965434" cy="1965434"/>
          </a:xfrm>
          <a:prstGeom prst="arc">
            <a:avLst>
              <a:gd name="adj1" fmla="val 2549780"/>
              <a:gd name="adj2" fmla="val 1621022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2CA36E-EC0F-427A-905B-2C3972BBFCB3}"/>
              </a:ext>
            </a:extLst>
          </p:cNvPr>
          <p:cNvSpPr txBox="1"/>
          <p:nvPr/>
        </p:nvSpPr>
        <p:spPr>
          <a:xfrm>
            <a:off x="1332874" y="2817978"/>
            <a:ext cx="1002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40474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66%</a:t>
            </a:r>
            <a:endParaRPr lang="ko-KR" altLang="en-US" sz="3200" b="1" dirty="0">
              <a:solidFill>
                <a:srgbClr val="40474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テキスト ボックス 17">
            <a:extLst>
              <a:ext uri="{FF2B5EF4-FFF2-40B4-BE49-F238E27FC236}">
                <a16:creationId xmlns:a16="http://schemas.microsoft.com/office/drawing/2014/main" id="{D6ABE58D-D6BC-4D9C-BBB4-1EB854D4F3C1}"/>
              </a:ext>
            </a:extLst>
          </p:cNvPr>
          <p:cNvSpPr txBox="1"/>
          <p:nvPr/>
        </p:nvSpPr>
        <p:spPr>
          <a:xfrm>
            <a:off x="701431" y="4783412"/>
            <a:ext cx="23471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2024</a:t>
            </a:r>
            <a:r>
              <a:rPr kumimoji="1" lang="ko-KR" altLang="en-US" sz="2800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</a:t>
            </a:r>
            <a:endParaRPr kumimoji="1" lang="en-US" altLang="ko-KR" sz="2800" spc="-15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kumimoji="1" lang="en-US" altLang="ko-KR" sz="2800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kumimoji="1" lang="ko-KR" altLang="en-US" sz="2800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점유율</a:t>
            </a:r>
            <a:endParaRPr kumimoji="1" lang="en-US" altLang="ko-KR" sz="28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A29594-E1A8-4D96-8ED0-2C0240293073}"/>
              </a:ext>
            </a:extLst>
          </p:cNvPr>
          <p:cNvSpPr/>
          <p:nvPr/>
        </p:nvSpPr>
        <p:spPr>
          <a:xfrm rot="5400000">
            <a:off x="1815972" y="4228413"/>
            <a:ext cx="36000" cy="68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583709" y="330200"/>
            <a:ext cx="4569925" cy="523220"/>
            <a:chOff x="583709" y="330200"/>
            <a:chExt cx="4569925" cy="5232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4D8878-800F-4A94-9AEE-55D2DF32C42C}"/>
                </a:ext>
              </a:extLst>
            </p:cNvPr>
            <p:cNvSpPr txBox="1"/>
            <p:nvPr/>
          </p:nvSpPr>
          <p:spPr>
            <a:xfrm>
              <a:off x="583709" y="345588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Part </a:t>
              </a:r>
              <a:r>
                <a:rPr lang="en-US" altLang="ko-KR" dirty="0" smtClean="0"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</a:t>
              </a:r>
              <a:endParaRPr lang="ko-KR" altLang="en-US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0BF8F17-9E56-462D-B8ED-980C1047873B}"/>
                </a:ext>
              </a:extLst>
            </p:cNvPr>
            <p:cNvSpPr txBox="1"/>
            <p:nvPr/>
          </p:nvSpPr>
          <p:spPr>
            <a:xfrm>
              <a:off x="1676400" y="330200"/>
              <a:ext cx="3477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기대효과 </a:t>
              </a:r>
              <a:r>
                <a:rPr lang="en-US" altLang="ko-KR" sz="28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– </a:t>
              </a:r>
              <a:r>
                <a:rPr lang="ko-KR" altLang="en-US" sz="2800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시장변화</a:t>
              </a:r>
              <a:endParaRPr lang="ko-KR" altLang="en-US" sz="4400" spc="-300" dirty="0">
                <a:solidFill>
                  <a:schemeClr val="accent4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5" y="1276350"/>
            <a:ext cx="8219052" cy="5066561"/>
          </a:xfrm>
          <a:prstGeom prst="rect">
            <a:avLst/>
          </a:prstGeom>
        </p:spPr>
      </p:pic>
      <p:sp>
        <p:nvSpPr>
          <p:cNvPr id="14" name="아래쪽 화살표 13"/>
          <p:cNvSpPr/>
          <p:nvPr/>
        </p:nvSpPr>
        <p:spPr>
          <a:xfrm>
            <a:off x="6278245" y="3925327"/>
            <a:ext cx="300446" cy="55357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555892" y="6511925"/>
            <a:ext cx="66970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출처</a:t>
            </a:r>
            <a:r>
              <a:rPr lang="en-US" altLang="ko-KR" sz="1050" dirty="0"/>
              <a:t>:https://www.verifiedmarketreports.com/ko/product/location-based-ambient-intelligence-market/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77823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C915BA50-370C-4ADD-9C88-012BF5F11D98}"/>
              </a:ext>
            </a:extLst>
          </p:cNvPr>
          <p:cNvSpPr/>
          <p:nvPr/>
        </p:nvSpPr>
        <p:spPr>
          <a:xfrm rot="5400000">
            <a:off x="851256" y="2127649"/>
            <a:ext cx="1965434" cy="1965434"/>
          </a:xfrm>
          <a:prstGeom prst="arc">
            <a:avLst>
              <a:gd name="adj1" fmla="val 10773355"/>
              <a:gd name="adj2" fmla="val 8402214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18113512-1C23-433E-B86A-51AB7FAFB5D8}"/>
              </a:ext>
            </a:extLst>
          </p:cNvPr>
          <p:cNvSpPr/>
          <p:nvPr/>
        </p:nvSpPr>
        <p:spPr>
          <a:xfrm>
            <a:off x="851256" y="2127649"/>
            <a:ext cx="1965434" cy="1965434"/>
          </a:xfrm>
          <a:prstGeom prst="arc">
            <a:avLst>
              <a:gd name="adj1" fmla="val 19270177"/>
              <a:gd name="adj2" fmla="val 1621022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2CA36E-EC0F-427A-905B-2C3972BBFCB3}"/>
              </a:ext>
            </a:extLst>
          </p:cNvPr>
          <p:cNvSpPr txBox="1"/>
          <p:nvPr/>
        </p:nvSpPr>
        <p:spPr>
          <a:xfrm>
            <a:off x="1165359" y="2817978"/>
            <a:ext cx="1337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40474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90% </a:t>
            </a:r>
            <a:r>
              <a:rPr lang="ko-KR" altLang="en-US" sz="2800" b="1" dirty="0" smtClean="0">
                <a:solidFill>
                  <a:srgbClr val="40474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▲</a:t>
            </a:r>
            <a:endParaRPr lang="ko-KR" altLang="en-US" sz="2800" b="1" dirty="0">
              <a:solidFill>
                <a:srgbClr val="40474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テキスト ボックス 17">
            <a:extLst>
              <a:ext uri="{FF2B5EF4-FFF2-40B4-BE49-F238E27FC236}">
                <a16:creationId xmlns:a16="http://schemas.microsoft.com/office/drawing/2014/main" id="{D6ABE58D-D6BC-4D9C-BBB4-1EB854D4F3C1}"/>
              </a:ext>
            </a:extLst>
          </p:cNvPr>
          <p:cNvSpPr txBox="1"/>
          <p:nvPr/>
        </p:nvSpPr>
        <p:spPr>
          <a:xfrm>
            <a:off x="670974" y="4783412"/>
            <a:ext cx="24080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예상 </a:t>
            </a:r>
            <a:r>
              <a:rPr kumimoji="1" lang="en-US" altLang="ko-KR" sz="2800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2031</a:t>
            </a:r>
            <a:r>
              <a:rPr kumimoji="1" lang="ko-KR" altLang="en-US" sz="2800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</a:t>
            </a:r>
            <a:endParaRPr kumimoji="1" lang="en-US" altLang="ko-KR" sz="2800" spc="-15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kumimoji="1" lang="en-US" altLang="ko-KR" sz="2800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kumimoji="1" lang="ko-KR" altLang="en-US" sz="2800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점유율</a:t>
            </a:r>
            <a:endParaRPr kumimoji="1" lang="en-US" altLang="ko-KR" sz="28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A29594-E1A8-4D96-8ED0-2C0240293073}"/>
              </a:ext>
            </a:extLst>
          </p:cNvPr>
          <p:cNvSpPr/>
          <p:nvPr/>
        </p:nvSpPr>
        <p:spPr>
          <a:xfrm rot="5400000">
            <a:off x="1815972" y="4228413"/>
            <a:ext cx="36000" cy="68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77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기대효과 </a:t>
            </a:r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8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시장변화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5" y="1276350"/>
            <a:ext cx="8219052" cy="50665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55892" y="6511925"/>
            <a:ext cx="66970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출처</a:t>
            </a:r>
            <a:r>
              <a:rPr lang="en-US" altLang="ko-KR" sz="1050" dirty="0"/>
              <a:t>:https://www.verifiedmarketreports.com/ko/product/location-based-ambient-intelligence-market/</a:t>
            </a:r>
            <a:endParaRPr lang="ko-KR" altLang="en-US" sz="1050" dirty="0"/>
          </a:p>
        </p:txBody>
      </p:sp>
      <p:sp>
        <p:nvSpPr>
          <p:cNvPr id="13" name="아래쪽 화살표 12"/>
          <p:cNvSpPr/>
          <p:nvPr/>
        </p:nvSpPr>
        <p:spPr>
          <a:xfrm>
            <a:off x="10993936" y="2273341"/>
            <a:ext cx="300446" cy="55357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47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21">
            <a:extLst>
              <a:ext uri="{FF2B5EF4-FFF2-40B4-BE49-F238E27FC236}">
                <a16:creationId xmlns:a16="http://schemas.microsoft.com/office/drawing/2014/main" id="{109165FD-192B-49D7-9DDA-5A69F0526A8D}"/>
              </a:ext>
            </a:extLst>
          </p:cNvPr>
          <p:cNvSpPr/>
          <p:nvPr/>
        </p:nvSpPr>
        <p:spPr>
          <a:xfrm>
            <a:off x="861435" y="544746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id="{A71EE3B1-05E6-4F3D-BE77-7694A62EE6D5}"/>
              </a:ext>
            </a:extLst>
          </p:cNvPr>
          <p:cNvSpPr/>
          <p:nvPr/>
        </p:nvSpPr>
        <p:spPr>
          <a:xfrm>
            <a:off x="861435" y="458767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18">
            <a:extLst>
              <a:ext uri="{FF2B5EF4-FFF2-40B4-BE49-F238E27FC236}">
                <a16:creationId xmlns:a16="http://schemas.microsoft.com/office/drawing/2014/main" id="{0B480CAD-3B83-4986-9A99-522D3FF3D5BF}"/>
              </a:ext>
            </a:extLst>
          </p:cNvPr>
          <p:cNvSpPr/>
          <p:nvPr/>
        </p:nvSpPr>
        <p:spPr>
          <a:xfrm>
            <a:off x="861435" y="372368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6">
            <a:extLst>
              <a:ext uri="{FF2B5EF4-FFF2-40B4-BE49-F238E27FC236}">
                <a16:creationId xmlns:a16="http://schemas.microsoft.com/office/drawing/2014/main" id="{2C181D80-4CFE-4911-B544-882C47DFB7B6}"/>
              </a:ext>
            </a:extLst>
          </p:cNvPr>
          <p:cNvSpPr/>
          <p:nvPr/>
        </p:nvSpPr>
        <p:spPr>
          <a:xfrm>
            <a:off x="861435" y="286118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31">
            <a:extLst>
              <a:ext uri="{FF2B5EF4-FFF2-40B4-BE49-F238E27FC236}">
                <a16:creationId xmlns:a16="http://schemas.microsoft.com/office/drawing/2014/main" id="{8C571024-2365-4AB9-B827-E77DC9B824B0}"/>
              </a:ext>
            </a:extLst>
          </p:cNvPr>
          <p:cNvSpPr/>
          <p:nvPr/>
        </p:nvSpPr>
        <p:spPr>
          <a:xfrm>
            <a:off x="861435" y="2848864"/>
            <a:ext cx="3291561" cy="34157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34540AD3-7F5D-4DEB-8A32-43CAEB0FCF03}"/>
              </a:ext>
            </a:extLst>
          </p:cNvPr>
          <p:cNvSpPr/>
          <p:nvPr/>
        </p:nvSpPr>
        <p:spPr>
          <a:xfrm>
            <a:off x="861435" y="199990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B4B66-29B1-468B-B508-5EB40F38E2D6}"/>
              </a:ext>
            </a:extLst>
          </p:cNvPr>
          <p:cNvSpPr txBox="1"/>
          <p:nvPr/>
        </p:nvSpPr>
        <p:spPr>
          <a:xfrm>
            <a:off x="6359712" y="1950411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교통체증</a:t>
            </a:r>
            <a:endParaRPr lang="ko-KR" altLang="en-US" sz="2000" b="1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326969-2365-4CA3-B304-525EFDC69869}"/>
              </a:ext>
            </a:extLst>
          </p:cNvPr>
          <p:cNvSpPr txBox="1"/>
          <p:nvPr/>
        </p:nvSpPr>
        <p:spPr>
          <a:xfrm>
            <a:off x="6359712" y="2810462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안전성</a:t>
            </a:r>
            <a:endParaRPr lang="ko-KR" altLang="en-US" sz="2000" b="1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D9FD03-2F93-4110-900A-5629A254847D}"/>
              </a:ext>
            </a:extLst>
          </p:cNvPr>
          <p:cNvSpPr txBox="1"/>
          <p:nvPr/>
        </p:nvSpPr>
        <p:spPr>
          <a:xfrm>
            <a:off x="7861541" y="2889444"/>
            <a:ext cx="414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차량이 스스로 판단하여 차선을 변경하고 주차하여 사용자 미숙으로 인한 상황이 </a:t>
            </a:r>
            <a:endParaRPr lang="en-US" altLang="ko-KR" sz="800" dirty="0" smtClean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ko-KR" altLang="en-US" sz="8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발생하지 않아 안전성이 크게 향상 되었다</a:t>
            </a:r>
            <a:r>
              <a:rPr lang="en-US" altLang="ko-KR" sz="8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8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4775B1-2040-4CA2-87CD-CE36B5061C94}"/>
              </a:ext>
            </a:extLst>
          </p:cNvPr>
          <p:cNvSpPr txBox="1"/>
          <p:nvPr/>
        </p:nvSpPr>
        <p:spPr>
          <a:xfrm>
            <a:off x="6359712" y="3670513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편의성</a:t>
            </a:r>
            <a:endParaRPr lang="ko-KR" altLang="en-US" sz="2000" b="1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18A282-ED43-4F81-804F-525C5FA4FD51}"/>
              </a:ext>
            </a:extLst>
          </p:cNvPr>
          <p:cNvSpPr txBox="1"/>
          <p:nvPr/>
        </p:nvSpPr>
        <p:spPr>
          <a:xfrm>
            <a:off x="7861541" y="3758019"/>
            <a:ext cx="414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운전자가 눈으로 직접 확인하지 않아도 공간에 대한 확인이 원격으로 가능하여 미리</a:t>
            </a:r>
            <a:endParaRPr lang="en-US" altLang="ko-KR" sz="800" dirty="0" smtClean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ko-KR" altLang="en-US" sz="8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판단하고 시간을 절약할 수 있게 되었다</a:t>
            </a:r>
            <a:r>
              <a:rPr lang="en-US" altLang="ko-KR" sz="8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8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143B74-8D89-45E4-990B-CF5DE91DA740}"/>
              </a:ext>
            </a:extLst>
          </p:cNvPr>
          <p:cNvSpPr txBox="1"/>
          <p:nvPr/>
        </p:nvSpPr>
        <p:spPr>
          <a:xfrm>
            <a:off x="6359712" y="4530564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비용문제</a:t>
            </a:r>
            <a:endParaRPr lang="ko-KR" altLang="en-US" sz="2000" b="1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396D02-F45D-47EE-87DE-AC940716BD2C}"/>
              </a:ext>
            </a:extLst>
          </p:cNvPr>
          <p:cNvSpPr txBox="1"/>
          <p:nvPr/>
        </p:nvSpPr>
        <p:spPr>
          <a:xfrm>
            <a:off x="7861541" y="4622332"/>
            <a:ext cx="414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차량 특성상 한번 설치하면 </a:t>
            </a:r>
            <a:r>
              <a:rPr lang="ko-KR" altLang="en-US" sz="800" dirty="0" err="1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오랜시간</a:t>
            </a:r>
            <a:r>
              <a:rPr lang="ko-KR" altLang="en-US" sz="8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사용하기에 유지  </a:t>
            </a:r>
            <a:r>
              <a:rPr lang="en-US" altLang="ko-KR" sz="8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8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보수 관련 부분에서 큰 문제없이 </a:t>
            </a:r>
            <a:r>
              <a:rPr lang="ko-KR" altLang="en-US" sz="800" dirty="0" err="1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오랜기간</a:t>
            </a:r>
            <a:r>
              <a:rPr lang="ko-KR" altLang="en-US" sz="8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동안</a:t>
            </a:r>
            <a:r>
              <a:rPr lang="en-US" altLang="ko-KR" sz="8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8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사용이 가능하게 되었다</a:t>
            </a:r>
            <a:r>
              <a:rPr lang="en-US" altLang="ko-KR" sz="8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8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D5B90E-083D-4118-827E-6058659CCFA4}"/>
              </a:ext>
            </a:extLst>
          </p:cNvPr>
          <p:cNvSpPr txBox="1"/>
          <p:nvPr/>
        </p:nvSpPr>
        <p:spPr>
          <a:xfrm>
            <a:off x="6359712" y="5390615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스트레스</a:t>
            </a:r>
            <a:endParaRPr lang="ko-KR" altLang="en-US" sz="2000" b="1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BD1658-74E7-413F-8EB3-61852A8A257A}"/>
              </a:ext>
            </a:extLst>
          </p:cNvPr>
          <p:cNvSpPr txBox="1"/>
          <p:nvPr/>
        </p:nvSpPr>
        <p:spPr>
          <a:xfrm>
            <a:off x="7861541" y="5490909"/>
            <a:ext cx="414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운전자끼리의 다툼이나 운전에 대한 스트레스가 크게 줄어들어 보다 안전하고 편리한 운전이 되었다</a:t>
            </a:r>
            <a:r>
              <a:rPr lang="en-US" altLang="ko-KR" sz="8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8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583709" y="330200"/>
            <a:ext cx="5169448" cy="523220"/>
            <a:chOff x="583709" y="330200"/>
            <a:chExt cx="5169448" cy="52322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4D8878-800F-4A94-9AEE-55D2DF32C42C}"/>
                </a:ext>
              </a:extLst>
            </p:cNvPr>
            <p:cNvSpPr txBox="1"/>
            <p:nvPr/>
          </p:nvSpPr>
          <p:spPr>
            <a:xfrm>
              <a:off x="583709" y="345588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Part </a:t>
              </a:r>
              <a:r>
                <a:rPr lang="en-US" altLang="ko-KR" dirty="0" smtClean="0"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</a:t>
              </a:r>
              <a:endParaRPr lang="ko-KR" altLang="en-US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BF8F17-9E56-462D-B8ED-980C1047873B}"/>
                </a:ext>
              </a:extLst>
            </p:cNvPr>
            <p:cNvSpPr txBox="1"/>
            <p:nvPr/>
          </p:nvSpPr>
          <p:spPr>
            <a:xfrm>
              <a:off x="1676400" y="330200"/>
              <a:ext cx="40767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기대효과 </a:t>
              </a:r>
              <a:r>
                <a:rPr lang="en-US" altLang="ko-KR" sz="28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– </a:t>
              </a:r>
              <a:r>
                <a:rPr lang="ko-KR" altLang="en-US" sz="28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서비스 효율</a:t>
              </a:r>
              <a:endParaRPr lang="ko-KR" altLang="en-US" sz="4400" spc="-3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7" name="모서리가 둥근 직사각형 31">
            <a:extLst>
              <a:ext uri="{FF2B5EF4-FFF2-40B4-BE49-F238E27FC236}">
                <a16:creationId xmlns:a16="http://schemas.microsoft.com/office/drawing/2014/main" id="{8C571024-2365-4AB9-B827-E77DC9B824B0}"/>
              </a:ext>
            </a:extLst>
          </p:cNvPr>
          <p:cNvSpPr/>
          <p:nvPr/>
        </p:nvSpPr>
        <p:spPr>
          <a:xfrm>
            <a:off x="861435" y="2001062"/>
            <a:ext cx="2967615" cy="34157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37">
            <a:extLst>
              <a:ext uri="{FF2B5EF4-FFF2-40B4-BE49-F238E27FC236}">
                <a16:creationId xmlns:a16="http://schemas.microsoft.com/office/drawing/2014/main" id="{C33CD3DE-023D-43ED-9AE1-936BECFE575A}"/>
              </a:ext>
            </a:extLst>
          </p:cNvPr>
          <p:cNvSpPr/>
          <p:nvPr/>
        </p:nvSpPr>
        <p:spPr>
          <a:xfrm>
            <a:off x="7861541" y="379772"/>
            <a:ext cx="586306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31">
            <a:extLst>
              <a:ext uri="{FF2B5EF4-FFF2-40B4-BE49-F238E27FC236}">
                <a16:creationId xmlns:a16="http://schemas.microsoft.com/office/drawing/2014/main" id="{8C571024-2365-4AB9-B827-E77DC9B824B0}"/>
              </a:ext>
            </a:extLst>
          </p:cNvPr>
          <p:cNvSpPr/>
          <p:nvPr/>
        </p:nvSpPr>
        <p:spPr>
          <a:xfrm>
            <a:off x="861436" y="1999909"/>
            <a:ext cx="900690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32">
            <a:extLst>
              <a:ext uri="{FF2B5EF4-FFF2-40B4-BE49-F238E27FC236}">
                <a16:creationId xmlns:a16="http://schemas.microsoft.com/office/drawing/2014/main" id="{99C52D4C-7D05-4D81-B598-3D44D95F54FA}"/>
              </a:ext>
            </a:extLst>
          </p:cNvPr>
          <p:cNvSpPr/>
          <p:nvPr/>
        </p:nvSpPr>
        <p:spPr>
          <a:xfrm>
            <a:off x="856084" y="2848864"/>
            <a:ext cx="1529341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31">
            <a:extLst>
              <a:ext uri="{FF2B5EF4-FFF2-40B4-BE49-F238E27FC236}">
                <a16:creationId xmlns:a16="http://schemas.microsoft.com/office/drawing/2014/main" id="{8C571024-2365-4AB9-B827-E77DC9B824B0}"/>
              </a:ext>
            </a:extLst>
          </p:cNvPr>
          <p:cNvSpPr/>
          <p:nvPr/>
        </p:nvSpPr>
        <p:spPr>
          <a:xfrm>
            <a:off x="856084" y="3731231"/>
            <a:ext cx="2544342" cy="34157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31">
            <a:extLst>
              <a:ext uri="{FF2B5EF4-FFF2-40B4-BE49-F238E27FC236}">
                <a16:creationId xmlns:a16="http://schemas.microsoft.com/office/drawing/2014/main" id="{8C571024-2365-4AB9-B827-E77DC9B824B0}"/>
              </a:ext>
            </a:extLst>
          </p:cNvPr>
          <p:cNvSpPr/>
          <p:nvPr/>
        </p:nvSpPr>
        <p:spPr>
          <a:xfrm>
            <a:off x="861434" y="5453858"/>
            <a:ext cx="4634491" cy="34157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31">
            <a:extLst>
              <a:ext uri="{FF2B5EF4-FFF2-40B4-BE49-F238E27FC236}">
                <a16:creationId xmlns:a16="http://schemas.microsoft.com/office/drawing/2014/main" id="{8C571024-2365-4AB9-B827-E77DC9B824B0}"/>
              </a:ext>
            </a:extLst>
          </p:cNvPr>
          <p:cNvSpPr/>
          <p:nvPr/>
        </p:nvSpPr>
        <p:spPr>
          <a:xfrm>
            <a:off x="876544" y="4585851"/>
            <a:ext cx="2771531" cy="34157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7">
            <a:extLst>
              <a:ext uri="{FF2B5EF4-FFF2-40B4-BE49-F238E27FC236}">
                <a16:creationId xmlns:a16="http://schemas.microsoft.com/office/drawing/2014/main" id="{C33CD3DE-023D-43ED-9AE1-936BECFE575A}"/>
              </a:ext>
            </a:extLst>
          </p:cNvPr>
          <p:cNvSpPr/>
          <p:nvPr/>
        </p:nvSpPr>
        <p:spPr>
          <a:xfrm>
            <a:off x="861437" y="5447469"/>
            <a:ext cx="900689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34">
            <a:extLst>
              <a:ext uri="{FF2B5EF4-FFF2-40B4-BE49-F238E27FC236}">
                <a16:creationId xmlns:a16="http://schemas.microsoft.com/office/drawing/2014/main" id="{E2D1D114-1518-4A43-9F8E-5F378870779B}"/>
              </a:ext>
            </a:extLst>
          </p:cNvPr>
          <p:cNvSpPr/>
          <p:nvPr/>
        </p:nvSpPr>
        <p:spPr>
          <a:xfrm>
            <a:off x="856084" y="3728752"/>
            <a:ext cx="900690" cy="34290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5">
            <a:extLst>
              <a:ext uri="{FF2B5EF4-FFF2-40B4-BE49-F238E27FC236}">
                <a16:creationId xmlns:a16="http://schemas.microsoft.com/office/drawing/2014/main" id="{EEDCCB3F-6AD6-4E71-8E78-FBFFBA0C3CD1}"/>
              </a:ext>
            </a:extLst>
          </p:cNvPr>
          <p:cNvSpPr/>
          <p:nvPr/>
        </p:nvSpPr>
        <p:spPr>
          <a:xfrm>
            <a:off x="861435" y="4584966"/>
            <a:ext cx="2224665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31">
            <a:extLst>
              <a:ext uri="{FF2B5EF4-FFF2-40B4-BE49-F238E27FC236}">
                <a16:creationId xmlns:a16="http://schemas.microsoft.com/office/drawing/2014/main" id="{8C571024-2365-4AB9-B827-E77DC9B824B0}"/>
              </a:ext>
            </a:extLst>
          </p:cNvPr>
          <p:cNvSpPr/>
          <p:nvPr/>
        </p:nvSpPr>
        <p:spPr>
          <a:xfrm>
            <a:off x="7861542" y="967705"/>
            <a:ext cx="586306" cy="34157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6BB4B66-29B1-468B-B508-5EB40F38E2D6}"/>
              </a:ext>
            </a:extLst>
          </p:cNvPr>
          <p:cNvSpPr txBox="1"/>
          <p:nvPr/>
        </p:nvSpPr>
        <p:spPr>
          <a:xfrm>
            <a:off x="8585743" y="35050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제공 전</a:t>
            </a:r>
            <a:endParaRPr lang="ko-KR" altLang="en-US" sz="1600" b="1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6BB4B66-29B1-468B-B508-5EB40F38E2D6}"/>
              </a:ext>
            </a:extLst>
          </p:cNvPr>
          <p:cNvSpPr txBox="1"/>
          <p:nvPr/>
        </p:nvSpPr>
        <p:spPr>
          <a:xfrm>
            <a:off x="8585743" y="93843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제공 후</a:t>
            </a:r>
            <a:endParaRPr lang="ko-KR" altLang="en-US" sz="1600" b="1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D9FD03-2F93-4110-900A-5629A254847D}"/>
              </a:ext>
            </a:extLst>
          </p:cNvPr>
          <p:cNvSpPr txBox="1"/>
          <p:nvPr/>
        </p:nvSpPr>
        <p:spPr>
          <a:xfrm>
            <a:off x="7861541" y="2042744"/>
            <a:ext cx="414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위치 정보 시스템의 적용으로 특정 시간대에 몰리는 차량 특성상 조금 더 효율적으로</a:t>
            </a:r>
            <a:endParaRPr lang="en-US" altLang="ko-KR" sz="800" dirty="0" smtClean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ko-KR" altLang="en-US" sz="8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운행이 가능하게 되었다</a:t>
            </a:r>
            <a:endParaRPr lang="ko-KR" altLang="en-US" sz="8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585743" y="6513264"/>
            <a:ext cx="35696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출처</a:t>
            </a:r>
            <a:r>
              <a:rPr lang="en-US" altLang="ko-KR" sz="1050" dirty="0"/>
              <a:t>:https://www.irsglobal.com/bbs/rwdboard/13570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5220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298986-EB6B-4218-B002-2C26D2E31B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4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BE88AE-9D7A-4643-BC1E-202A44F17E36}"/>
              </a:ext>
            </a:extLst>
          </p:cNvPr>
          <p:cNvSpPr txBox="1"/>
          <p:nvPr/>
        </p:nvSpPr>
        <p:spPr>
          <a:xfrm>
            <a:off x="3887704" y="1422400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6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95135" y="356260"/>
            <a:ext cx="1223158" cy="688769"/>
          </a:xfrm>
          <a:prstGeom prst="roundRect">
            <a:avLst>
              <a:gd name="adj" fmla="val 384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lang="ko-KR" altLang="en-US" sz="32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29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 smtClean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팀원소개</a:t>
            </a:r>
            <a:endParaRPr lang="ko-KR" altLang="en-US" sz="2800" spc="-300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0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/>
          <p:nvPr/>
        </p:nvCxnSpPr>
        <p:spPr>
          <a:xfrm>
            <a:off x="1046180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280525" y="5583953"/>
            <a:ext cx="1569660" cy="907941"/>
            <a:chOff x="1280525" y="5583953"/>
            <a:chExt cx="1569660" cy="90794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BEAA5-02E6-4FBC-93A9-CE46F6FD0CFE}"/>
                </a:ext>
              </a:extLst>
            </p:cNvPr>
            <p:cNvSpPr txBox="1"/>
            <p:nvPr/>
          </p:nvSpPr>
          <p:spPr>
            <a:xfrm>
              <a:off x="1703718" y="558395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신민수</a:t>
              </a:r>
              <a:endPara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DE27F6-8F67-4E3C-8573-56D060BA818D}"/>
                </a:ext>
              </a:extLst>
            </p:cNvPr>
            <p:cNvSpPr txBox="1"/>
            <p:nvPr/>
          </p:nvSpPr>
          <p:spPr>
            <a:xfrm>
              <a:off x="1280525" y="5891730"/>
              <a:ext cx="1569660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발표자</a:t>
              </a:r>
              <a:endParaRPr lang="en-US" altLang="ko-KR" sz="1100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1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PPT</a:t>
              </a:r>
              <a:r>
                <a:rPr lang="ko-KR" altLang="en-US" sz="11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제작</a:t>
              </a:r>
              <a:endParaRPr lang="en-US" altLang="ko-KR" sz="1100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1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AI</a:t>
              </a:r>
              <a:r>
                <a:rPr lang="ko-KR" altLang="en-US" sz="11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기반 위치 자료 조사</a:t>
              </a:r>
              <a:endPara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CE71B90-FB24-4C88-A8D8-8D35B256BC92}"/>
              </a:ext>
            </a:extLst>
          </p:cNvPr>
          <p:cNvCxnSpPr/>
          <p:nvPr/>
        </p:nvCxnSpPr>
        <p:spPr>
          <a:xfrm>
            <a:off x="6374986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30F53AF-D58D-44D1-8177-FBF84384BADC}"/>
              </a:ext>
            </a:extLst>
          </p:cNvPr>
          <p:cNvCxnSpPr/>
          <p:nvPr/>
        </p:nvCxnSpPr>
        <p:spPr>
          <a:xfrm>
            <a:off x="9039389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889747" y="15584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팀장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805841" y="1971955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67AFFEB-4186-4001-A87D-CBE93A6FA505}"/>
              </a:ext>
            </a:extLst>
          </p:cNvPr>
          <p:cNvSpPr/>
          <p:nvPr/>
        </p:nvSpPr>
        <p:spPr>
          <a:xfrm>
            <a:off x="3470244" y="1971955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9343D4-9148-4818-A634-5C1B567F8E40}"/>
              </a:ext>
            </a:extLst>
          </p:cNvPr>
          <p:cNvSpPr/>
          <p:nvPr/>
        </p:nvSpPr>
        <p:spPr>
          <a:xfrm>
            <a:off x="6134647" y="1971955"/>
            <a:ext cx="2519028" cy="33587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FF1298-7AC9-429F-AE7F-5787CEE2B979}"/>
              </a:ext>
            </a:extLst>
          </p:cNvPr>
          <p:cNvSpPr/>
          <p:nvPr/>
        </p:nvSpPr>
        <p:spPr>
          <a:xfrm>
            <a:off x="8799050" y="1971955"/>
            <a:ext cx="2519028" cy="3358703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6400902" y="5583953"/>
            <a:ext cx="1875834" cy="811803"/>
            <a:chOff x="1116564" y="5583953"/>
            <a:chExt cx="1875834" cy="81180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4BEAA5-02E6-4FBC-93A9-CE46F6FD0CFE}"/>
                </a:ext>
              </a:extLst>
            </p:cNvPr>
            <p:cNvSpPr txBox="1"/>
            <p:nvPr/>
          </p:nvSpPr>
          <p:spPr>
            <a:xfrm>
              <a:off x="1703721" y="558395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 err="1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강현호</a:t>
              </a:r>
              <a:endPara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DDE27F6-8F67-4E3C-8573-56D060BA818D}"/>
                </a:ext>
              </a:extLst>
            </p:cNvPr>
            <p:cNvSpPr txBox="1"/>
            <p:nvPr/>
          </p:nvSpPr>
          <p:spPr>
            <a:xfrm>
              <a:off x="1116564" y="5964869"/>
              <a:ext cx="18758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PPT</a:t>
              </a:r>
              <a:r>
                <a:rPr lang="ko-KR" altLang="en-US" sz="11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이미지 사진 제공</a:t>
              </a:r>
            </a:p>
            <a:p>
              <a:pPr algn="ctr"/>
              <a:r>
                <a:rPr lang="ko-KR" altLang="en-US" sz="11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자동주차 </a:t>
              </a:r>
              <a:r>
                <a:rPr lang="ko-KR" altLang="en-US" sz="11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자료 </a:t>
              </a:r>
              <a:r>
                <a:rPr lang="ko-KR" altLang="en-US" sz="11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조사</a:t>
              </a:r>
              <a:endParaRPr lang="en-US" altLang="ko-KR" sz="1100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8888627" y="5583953"/>
            <a:ext cx="2250937" cy="738664"/>
            <a:chOff x="939886" y="5583953"/>
            <a:chExt cx="2250937" cy="73866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A4BEAA5-02E6-4FBC-93A9-CE46F6FD0CFE}"/>
                </a:ext>
              </a:extLst>
            </p:cNvPr>
            <p:cNvSpPr txBox="1"/>
            <p:nvPr/>
          </p:nvSpPr>
          <p:spPr>
            <a:xfrm>
              <a:off x="1703718" y="558395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정준호</a:t>
              </a:r>
              <a:endPara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DDE27F6-8F67-4E3C-8573-56D060BA818D}"/>
                </a:ext>
              </a:extLst>
            </p:cNvPr>
            <p:cNvSpPr txBox="1"/>
            <p:nvPr/>
          </p:nvSpPr>
          <p:spPr>
            <a:xfrm>
              <a:off x="939886" y="5891730"/>
              <a:ext cx="22509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주제</a:t>
              </a:r>
              <a:r>
                <a:rPr lang="en-US" altLang="ko-KR" sz="11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1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아이디어 제공</a:t>
              </a:r>
              <a:endParaRPr lang="en-US" altLang="ko-KR" sz="1100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1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주차 공간 예약 시스템 자료 조사</a:t>
              </a:r>
              <a:endParaRPr lang="en-US" altLang="ko-KR" sz="1100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/>
          <p:nvPr/>
        </p:nvCxnSpPr>
        <p:spPr>
          <a:xfrm>
            <a:off x="3666115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3791841" y="5583953"/>
            <a:ext cx="1875834" cy="642525"/>
            <a:chOff x="1171906" y="5583953"/>
            <a:chExt cx="1875834" cy="64252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BEAA5-02E6-4FBC-93A9-CE46F6FD0CFE}"/>
                </a:ext>
              </a:extLst>
            </p:cNvPr>
            <p:cNvSpPr txBox="1"/>
            <p:nvPr/>
          </p:nvSpPr>
          <p:spPr>
            <a:xfrm>
              <a:off x="1703720" y="558395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이상현</a:t>
              </a:r>
              <a:endPara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DDE27F6-8F67-4E3C-8573-56D060BA818D}"/>
                </a:ext>
              </a:extLst>
            </p:cNvPr>
            <p:cNvSpPr txBox="1"/>
            <p:nvPr/>
          </p:nvSpPr>
          <p:spPr>
            <a:xfrm>
              <a:off x="1171906" y="5964868"/>
              <a:ext cx="18758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차선변경 </a:t>
              </a:r>
              <a:r>
                <a:rPr lang="ko-KR" altLang="en-US" sz="11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자료 조사</a:t>
              </a:r>
              <a:endParaRPr lang="en-US" altLang="ko-KR" sz="1100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63" name="Group 3"/>
          <p:cNvGrpSpPr/>
          <p:nvPr/>
        </p:nvGrpSpPr>
        <p:grpSpPr>
          <a:xfrm>
            <a:off x="3470245" y="1977143"/>
            <a:ext cx="2519028" cy="3353515"/>
            <a:chOff x="0" y="0"/>
            <a:chExt cx="1225595" cy="994504"/>
          </a:xfrm>
          <a:blipFill>
            <a:blip r:embed="rId2"/>
            <a:stretch>
              <a:fillRect/>
            </a:stretch>
          </a:blipFill>
        </p:grpSpPr>
        <p:sp>
          <p:nvSpPr>
            <p:cNvPr id="64" name="Freeform 4"/>
            <p:cNvSpPr/>
            <p:nvPr/>
          </p:nvSpPr>
          <p:spPr>
            <a:xfrm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0" y="0"/>
                  </a:moveTo>
                  <a:lnTo>
                    <a:pt x="1225595" y="0"/>
                  </a:lnTo>
                  <a:lnTo>
                    <a:pt x="1225595" y="994504"/>
                  </a:lnTo>
                  <a:lnTo>
                    <a:pt x="0" y="994504"/>
                  </a:lnTo>
                  <a:close/>
                </a:path>
              </a:pathLst>
            </a:custGeom>
            <a:grpFill/>
          </p:spPr>
        </p:sp>
      </p:grpSp>
      <p:grpSp>
        <p:nvGrpSpPr>
          <p:cNvPr id="65" name="Group 3"/>
          <p:cNvGrpSpPr/>
          <p:nvPr/>
        </p:nvGrpSpPr>
        <p:grpSpPr>
          <a:xfrm>
            <a:off x="6134646" y="1983348"/>
            <a:ext cx="2519029" cy="3372061"/>
            <a:chOff x="0" y="0"/>
            <a:chExt cx="1225595" cy="994504"/>
          </a:xfrm>
          <a:blipFill>
            <a:blip r:embed="rId3"/>
            <a:stretch>
              <a:fillRect/>
            </a:stretch>
          </a:blipFill>
        </p:grpSpPr>
        <p:sp>
          <p:nvSpPr>
            <p:cNvPr id="66" name="Freeform 4"/>
            <p:cNvSpPr/>
            <p:nvPr/>
          </p:nvSpPr>
          <p:spPr>
            <a:xfrm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0" y="0"/>
                  </a:moveTo>
                  <a:lnTo>
                    <a:pt x="1225595" y="0"/>
                  </a:lnTo>
                  <a:lnTo>
                    <a:pt x="1225595" y="994504"/>
                  </a:lnTo>
                  <a:lnTo>
                    <a:pt x="0" y="994504"/>
                  </a:lnTo>
                  <a:close/>
                </a:path>
              </a:pathLst>
            </a:custGeom>
            <a:grpFill/>
          </p:spPr>
        </p:sp>
      </p:grpSp>
      <p:grpSp>
        <p:nvGrpSpPr>
          <p:cNvPr id="67" name="Group 3"/>
          <p:cNvGrpSpPr/>
          <p:nvPr/>
        </p:nvGrpSpPr>
        <p:grpSpPr>
          <a:xfrm>
            <a:off x="805841" y="1968132"/>
            <a:ext cx="2519028" cy="3372061"/>
            <a:chOff x="0" y="0"/>
            <a:chExt cx="1225595" cy="994504"/>
          </a:xfrm>
          <a:blipFill>
            <a:blip r:embed="rId4"/>
            <a:stretch>
              <a:fillRect/>
            </a:stretch>
          </a:blipFill>
        </p:grpSpPr>
        <p:sp>
          <p:nvSpPr>
            <p:cNvPr id="68" name="Freeform 4"/>
            <p:cNvSpPr/>
            <p:nvPr/>
          </p:nvSpPr>
          <p:spPr>
            <a:xfrm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0" y="0"/>
                  </a:moveTo>
                  <a:lnTo>
                    <a:pt x="1225595" y="0"/>
                  </a:lnTo>
                  <a:lnTo>
                    <a:pt x="1225595" y="994504"/>
                  </a:lnTo>
                  <a:lnTo>
                    <a:pt x="0" y="994504"/>
                  </a:lnTo>
                  <a:close/>
                </a:path>
              </a:pathLst>
            </a:custGeom>
            <a:grpFill/>
          </p:spPr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9049" y="1977143"/>
            <a:ext cx="2519030" cy="335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86C685-8BB9-46FB-AB55-17CEF03D9EAF}"/>
              </a:ext>
            </a:extLst>
          </p:cNvPr>
          <p:cNvSpPr txBox="1"/>
          <p:nvPr/>
        </p:nvSpPr>
        <p:spPr>
          <a:xfrm>
            <a:off x="3746643" y="4585127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 err="1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목차소개</a:t>
            </a:r>
            <a:endParaRPr lang="ko-KR" altLang="en-US" sz="88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/>
          <p:nvPr/>
        </p:nvCxnSpPr>
        <p:spPr>
          <a:xfrm>
            <a:off x="3460750" y="914400"/>
            <a:ext cx="52705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85800" y="1905000"/>
            <a:ext cx="11201504" cy="2409764"/>
            <a:chOff x="1485744" y="2842772"/>
            <a:chExt cx="16802256" cy="3614646"/>
          </a:xfrm>
        </p:grpSpPr>
        <p:sp>
          <p:nvSpPr>
            <p:cNvPr id="8" name="AutoShape 8"/>
            <p:cNvSpPr/>
            <p:nvPr/>
          </p:nvSpPr>
          <p:spPr>
            <a:xfrm flipV="1">
              <a:off x="1485744" y="3543300"/>
              <a:ext cx="16802256" cy="0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flipV="1">
              <a:off x="1485744" y="4534219"/>
              <a:ext cx="16802256" cy="0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flipV="1">
              <a:off x="1485744" y="5495819"/>
              <a:ext cx="16802256" cy="0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flipV="1">
              <a:off x="1485744" y="6457418"/>
              <a:ext cx="16802256" cy="0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TextBox 22"/>
            <p:cNvSpPr txBox="1"/>
            <p:nvPr/>
          </p:nvSpPr>
          <p:spPr>
            <a:xfrm>
              <a:off x="1752600" y="2842772"/>
              <a:ext cx="99060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</a:t>
              </a:r>
              <a:endPara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52600" y="3739653"/>
              <a:ext cx="99060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2.</a:t>
              </a:r>
              <a:endPara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52600" y="4701252"/>
              <a:ext cx="99060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3.</a:t>
              </a:r>
              <a:endPara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52600" y="5644056"/>
              <a:ext cx="99060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4.</a:t>
              </a:r>
              <a:endPara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047999" y="2842772"/>
              <a:ext cx="7376006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AI</a:t>
              </a:r>
              <a:r>
                <a:rPr lang="ko-KR" altLang="en-US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스마트 자동차 통합 서비스란</a:t>
              </a:r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?</a:t>
              </a:r>
              <a:endPara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48000" y="3775986"/>
              <a:ext cx="533400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스마트 통합 핵심 서비스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47999" y="4698390"/>
              <a:ext cx="648160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목표대상</a:t>
              </a:r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&amp; </a:t>
              </a:r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제공서비스</a:t>
              </a: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048000" y="5727570"/>
              <a:ext cx="487680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기대효과</a:t>
              </a: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TextBox 13"/>
          <p:cNvSpPr txBox="1"/>
          <p:nvPr/>
        </p:nvSpPr>
        <p:spPr>
          <a:xfrm>
            <a:off x="685800" y="641350"/>
            <a:ext cx="34290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4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12051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5297219" cy="1292661"/>
            <a:chOff x="901700" y="2721114"/>
            <a:chExt cx="5297219" cy="129266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77965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Part 1</a:t>
              </a:r>
              <a:endPara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5297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AI</a:t>
              </a:r>
              <a:r>
                <a:rPr lang="ko-KR" altLang="en-US" sz="2800" spc="-15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스마트 자동차 통합 서비스란</a:t>
              </a:r>
              <a:r>
                <a:rPr lang="en-US" altLang="ko-KR" sz="2800" spc="-15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?</a:t>
              </a:r>
              <a:endParaRPr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913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AI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스마트 자동차 통합 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서비스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1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7"/>
          <p:cNvSpPr txBox="1"/>
          <p:nvPr/>
        </p:nvSpPr>
        <p:spPr>
          <a:xfrm>
            <a:off x="583709" y="1997307"/>
            <a:ext cx="11221241" cy="320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 자동차 통합 서비스의 주제는 주차와 운전의 편리함을 극대화하고 </a:t>
            </a:r>
            <a:endParaRPr lang="en-US" altLang="ko-KR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안전성을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높이기 위해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주차공간 예약 시스템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차선 변경 지원 시스템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endParaRPr lang="en-US" altLang="ko-KR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ko-KR" altLang="en-US" sz="2400" dirty="0" smtClean="0">
                <a:solidFill>
                  <a:srgbClr val="7030A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자동 </a:t>
            </a:r>
            <a:r>
              <a:rPr lang="ko-KR" altLang="en-US" sz="2400" dirty="0">
                <a:solidFill>
                  <a:srgbClr val="7030A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 시스템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기반 위치 시스템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통해 운전자의 편리성과 효율성을 </a:t>
            </a:r>
            <a:endParaRPr lang="en-US" altLang="ko-KR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향상시키는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 중점을 두고 있습니다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endParaRPr lang="en-US" altLang="ko-KR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520"/>
              </a:lnSpc>
              <a:spcBef>
                <a:spcPct val="0"/>
              </a:spcBef>
            </a:pP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520"/>
              </a:lnSpc>
              <a:spcBef>
                <a:spcPct val="0"/>
              </a:spcBef>
            </a:pPr>
            <a:endParaRPr lang="en-US" altLang="ko-KR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520"/>
              </a:lnSpc>
              <a:spcBef>
                <a:spcPct val="0"/>
              </a:spcBef>
            </a:pP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서비스는 복잡한 운전 환경에서 실시간으로 운전자에게 최적의 솔루션을 제공함으로써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주차와 운전의 스트레스를 줄이고 보다 스마트한 자동차 경험을 </a:t>
            </a:r>
            <a:endParaRPr lang="en-US" altLang="ko-KR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제공하는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것을 목표로 합니다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sz="28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69246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3635932" cy="1292661"/>
            <a:chOff x="901700" y="2721114"/>
            <a:chExt cx="3635932" cy="12926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177965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Part </a:t>
              </a:r>
              <a:r>
                <a:rPr lang="en-US" altLang="ko-KR" sz="4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endPara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36359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스마트 통합 핵심 서비스</a:t>
              </a:r>
              <a:endParaRPr lang="ko-KR" altLang="en-US" sz="2800" spc="-3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350456" y="4777605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주차공간 예약 시스템</a:t>
            </a:r>
            <a:endParaRPr lang="ko-KR" altLang="en-US" sz="2400" spc="-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3524122" y="4794240"/>
            <a:ext cx="2198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차선변경 시스템</a:t>
            </a:r>
            <a:endParaRPr lang="ko-KR" altLang="en-US" sz="2400" spc="-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6D68D-1E53-4CD0-9430-3237F4E94341}"/>
              </a:ext>
            </a:extLst>
          </p:cNvPr>
          <p:cNvSpPr txBox="1"/>
          <p:nvPr/>
        </p:nvSpPr>
        <p:spPr>
          <a:xfrm>
            <a:off x="6436846" y="4806910"/>
            <a:ext cx="2198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자동주차 시스템</a:t>
            </a:r>
            <a:endParaRPr lang="ko-KR" altLang="en-US" sz="2400" spc="-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598948" y="2281137"/>
            <a:ext cx="2303778" cy="230377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E440D8-5A59-4290-8071-FA26D45A9993}"/>
              </a:ext>
            </a:extLst>
          </p:cNvPr>
          <p:cNvSpPr/>
          <p:nvPr/>
        </p:nvSpPr>
        <p:spPr>
          <a:xfrm>
            <a:off x="3448390" y="2304299"/>
            <a:ext cx="2349498" cy="23494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A5AA3C-7E1D-4850-A07F-C8883AF77CD6}"/>
              </a:ext>
            </a:extLst>
          </p:cNvPr>
          <p:cNvSpPr/>
          <p:nvPr/>
        </p:nvSpPr>
        <p:spPr>
          <a:xfrm>
            <a:off x="6343552" y="2281137"/>
            <a:ext cx="2384623" cy="23846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9386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핵심 서비스 종류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8A5AA3C-7E1D-4850-A07F-C8883AF77CD6}"/>
              </a:ext>
            </a:extLst>
          </p:cNvPr>
          <p:cNvSpPr/>
          <p:nvPr/>
        </p:nvSpPr>
        <p:spPr>
          <a:xfrm>
            <a:off x="9273839" y="2281137"/>
            <a:ext cx="2384623" cy="23846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86D68D-1E53-4CD0-9430-3237F4E94341}"/>
              </a:ext>
            </a:extLst>
          </p:cNvPr>
          <p:cNvSpPr txBox="1"/>
          <p:nvPr/>
        </p:nvSpPr>
        <p:spPr>
          <a:xfrm>
            <a:off x="9232482" y="4806910"/>
            <a:ext cx="2467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sz="2400" spc="-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기반 위치 시스템</a:t>
            </a:r>
            <a:endParaRPr lang="ko-KR" altLang="en-US" sz="2400" spc="-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81" y="2673540"/>
            <a:ext cx="1620237" cy="162023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480" y="2840331"/>
            <a:ext cx="1371600" cy="132197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025" y="2753481"/>
            <a:ext cx="1495675" cy="149567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5639" y="2632755"/>
            <a:ext cx="1661022" cy="16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1008</Words>
  <Application>Microsoft Office PowerPoint</Application>
  <PresentationFormat>와이드스크린</PresentationFormat>
  <Paragraphs>230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HY견고딕</vt:lpstr>
      <vt:lpstr>HY헤드라인M</vt:lpstr>
      <vt:lpstr>Montserrat Black</vt:lpstr>
      <vt:lpstr>Montserrat SemiBold</vt:lpstr>
      <vt:lpstr>Pretendard</vt:lpstr>
      <vt:lpstr>Pretendard ExtraBold</vt:lpstr>
      <vt:lpstr>Source Han Sans KR</vt:lpstr>
      <vt:lpstr>Source Han Sans KR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신민수</cp:lastModifiedBy>
  <cp:revision>70</cp:revision>
  <dcterms:created xsi:type="dcterms:W3CDTF">2021-10-22T06:13:27Z</dcterms:created>
  <dcterms:modified xsi:type="dcterms:W3CDTF">2024-10-13T09:05:00Z</dcterms:modified>
</cp:coreProperties>
</file>